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Override1.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1.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33" r:id="rId2"/>
  </p:sldMasterIdLst>
  <p:notesMasterIdLst>
    <p:notesMasterId r:id="rId84"/>
  </p:notesMasterIdLst>
  <p:handoutMasterIdLst>
    <p:handoutMasterId r:id="rId85"/>
  </p:handoutMasterIdLst>
  <p:sldIdLst>
    <p:sldId id="447" r:id="rId3"/>
    <p:sldId id="450" r:id="rId4"/>
    <p:sldId id="449" r:id="rId5"/>
    <p:sldId id="448" r:id="rId6"/>
    <p:sldId id="581" r:id="rId7"/>
    <p:sldId id="582" r:id="rId8"/>
    <p:sldId id="583" r:id="rId9"/>
    <p:sldId id="584" r:id="rId10"/>
    <p:sldId id="585" r:id="rId11"/>
    <p:sldId id="586" r:id="rId12"/>
    <p:sldId id="587" r:id="rId13"/>
    <p:sldId id="588" r:id="rId14"/>
    <p:sldId id="589" r:id="rId15"/>
    <p:sldId id="590" r:id="rId16"/>
    <p:sldId id="591" r:id="rId17"/>
    <p:sldId id="592" r:id="rId18"/>
    <p:sldId id="593" r:id="rId19"/>
    <p:sldId id="594" r:id="rId20"/>
    <p:sldId id="595" r:id="rId21"/>
    <p:sldId id="596" r:id="rId22"/>
    <p:sldId id="597" r:id="rId23"/>
    <p:sldId id="598" r:id="rId24"/>
    <p:sldId id="478" r:id="rId25"/>
    <p:sldId id="497" r:id="rId26"/>
    <p:sldId id="599" r:id="rId27"/>
    <p:sldId id="600" r:id="rId28"/>
    <p:sldId id="601" r:id="rId29"/>
    <p:sldId id="602" r:id="rId30"/>
    <p:sldId id="603" r:id="rId31"/>
    <p:sldId id="604" r:id="rId32"/>
    <p:sldId id="605" r:id="rId33"/>
    <p:sldId id="606" r:id="rId34"/>
    <p:sldId id="607" r:id="rId35"/>
    <p:sldId id="608" r:id="rId36"/>
    <p:sldId id="609" r:id="rId37"/>
    <p:sldId id="610" r:id="rId38"/>
    <p:sldId id="611" r:id="rId39"/>
    <p:sldId id="612" r:id="rId40"/>
    <p:sldId id="613" r:id="rId41"/>
    <p:sldId id="614" r:id="rId42"/>
    <p:sldId id="453" r:id="rId43"/>
    <p:sldId id="542" r:id="rId44"/>
    <p:sldId id="543" r:id="rId45"/>
    <p:sldId id="544" r:id="rId46"/>
    <p:sldId id="545" r:id="rId47"/>
    <p:sldId id="546" r:id="rId48"/>
    <p:sldId id="547" r:id="rId49"/>
    <p:sldId id="548" r:id="rId50"/>
    <p:sldId id="549" r:id="rId51"/>
    <p:sldId id="550" r:id="rId52"/>
    <p:sldId id="551" r:id="rId53"/>
    <p:sldId id="552" r:id="rId54"/>
    <p:sldId id="553" r:id="rId55"/>
    <p:sldId id="554" r:id="rId56"/>
    <p:sldId id="555" r:id="rId57"/>
    <p:sldId id="556" r:id="rId58"/>
    <p:sldId id="557" r:id="rId59"/>
    <p:sldId id="558" r:id="rId60"/>
    <p:sldId id="559" r:id="rId61"/>
    <p:sldId id="560" r:id="rId62"/>
    <p:sldId id="561" r:id="rId63"/>
    <p:sldId id="562" r:id="rId64"/>
    <p:sldId id="563" r:id="rId65"/>
    <p:sldId id="564" r:id="rId66"/>
    <p:sldId id="565" r:id="rId67"/>
    <p:sldId id="566" r:id="rId68"/>
    <p:sldId id="567" r:id="rId69"/>
    <p:sldId id="568" r:id="rId70"/>
    <p:sldId id="569" r:id="rId71"/>
    <p:sldId id="570" r:id="rId72"/>
    <p:sldId id="571" r:id="rId73"/>
    <p:sldId id="456" r:id="rId74"/>
    <p:sldId id="580" r:id="rId75"/>
    <p:sldId id="573" r:id="rId76"/>
    <p:sldId id="574" r:id="rId77"/>
    <p:sldId id="575" r:id="rId78"/>
    <p:sldId id="576" r:id="rId79"/>
    <p:sldId id="577" r:id="rId80"/>
    <p:sldId id="578" r:id="rId81"/>
    <p:sldId id="541" r:id="rId82"/>
    <p:sldId id="476" r:id="rId83"/>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varScale="1">
        <p:scale>
          <a:sx n="70" d="100"/>
          <a:sy n="70" d="100"/>
        </p:scale>
        <p:origin x="-2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0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850D2-B252-485A-AB81-2CEFB86DD324}" type="doc">
      <dgm:prSet loTypeId="urn:microsoft.com/office/officeart/2008/layout/CircleAccentTimeline" loCatId="process" qsTypeId="urn:microsoft.com/office/officeart/2005/8/quickstyle/simple1" qsCatId="simple" csTypeId="urn:microsoft.com/office/officeart/2005/8/colors/accent2_1" csCatId="accent2" phldr="1"/>
      <dgm:spPr/>
    </dgm:pt>
    <dgm:pt modelId="{37793B64-F3F9-46CB-9422-2ADBD5B37BD6}">
      <dgm:prSet phldrT="[Text]"/>
      <dgm:spPr/>
      <dgm:t>
        <a:bodyPr/>
        <a:lstStyle/>
        <a:p>
          <a:r>
            <a:rPr lang="en-US" dirty="0" smtClean="0"/>
            <a:t>International Traffic in Arms Regulations</a:t>
          </a:r>
          <a:endParaRPr lang="en-US" dirty="0"/>
        </a:p>
      </dgm:t>
    </dgm:pt>
    <dgm:pt modelId="{B2B56581-A28A-4407-AA51-FD6AA1AD116F}" type="parTrans" cxnId="{03CF2CDD-5516-432F-B4EC-4FB0331D0F7A}">
      <dgm:prSet/>
      <dgm:spPr/>
      <dgm:t>
        <a:bodyPr/>
        <a:lstStyle/>
        <a:p>
          <a:endParaRPr lang="en-US"/>
        </a:p>
      </dgm:t>
    </dgm:pt>
    <dgm:pt modelId="{68F5D104-E1E7-4F50-BE78-2E2686E7834D}" type="sibTrans" cxnId="{03CF2CDD-5516-432F-B4EC-4FB0331D0F7A}">
      <dgm:prSet/>
      <dgm:spPr/>
      <dgm:t>
        <a:bodyPr/>
        <a:lstStyle/>
        <a:p>
          <a:endParaRPr lang="en-US"/>
        </a:p>
      </dgm:t>
    </dgm:pt>
    <dgm:pt modelId="{5338EC06-5FD4-4228-86E0-3D0234942CBB}">
      <dgm:prSet phldrT="[Text]"/>
      <dgm:spPr/>
      <dgm:t>
        <a:bodyPr/>
        <a:lstStyle/>
        <a:p>
          <a:r>
            <a:rPr lang="en-US" dirty="0" smtClean="0"/>
            <a:t>Foreign Asset Control Regulations</a:t>
          </a:r>
          <a:endParaRPr lang="en-US" dirty="0"/>
        </a:p>
      </dgm:t>
    </dgm:pt>
    <dgm:pt modelId="{A1EA4545-93AC-4830-ACF2-901430C0D69E}" type="parTrans" cxnId="{736C1BC6-87A4-4B3D-9438-A1BE030B8F6B}">
      <dgm:prSet/>
      <dgm:spPr/>
      <dgm:t>
        <a:bodyPr/>
        <a:lstStyle/>
        <a:p>
          <a:endParaRPr lang="en-US"/>
        </a:p>
      </dgm:t>
    </dgm:pt>
    <dgm:pt modelId="{A7ED6AA0-B84C-4489-8877-3586BFD33F4C}" type="sibTrans" cxnId="{736C1BC6-87A4-4B3D-9438-A1BE030B8F6B}">
      <dgm:prSet/>
      <dgm:spPr/>
      <dgm:t>
        <a:bodyPr/>
        <a:lstStyle/>
        <a:p>
          <a:endParaRPr lang="en-US"/>
        </a:p>
      </dgm:t>
    </dgm:pt>
    <dgm:pt modelId="{A261D5FE-AEDA-4A45-8A2B-08E491697A1D}">
      <dgm:prSet phldrT="[Text]"/>
      <dgm:spPr/>
      <dgm:t>
        <a:bodyPr/>
        <a:lstStyle/>
        <a:p>
          <a:r>
            <a:rPr lang="en-US" dirty="0" smtClean="0"/>
            <a:t>Atomic Energy Act</a:t>
          </a:r>
          <a:endParaRPr lang="en-US" dirty="0"/>
        </a:p>
      </dgm:t>
    </dgm:pt>
    <dgm:pt modelId="{8741E502-7723-4E19-A797-FBADA9BF51C6}" type="parTrans" cxnId="{FAB95C84-5554-4F11-8E8F-AD02DA50604F}">
      <dgm:prSet/>
      <dgm:spPr/>
      <dgm:t>
        <a:bodyPr/>
        <a:lstStyle/>
        <a:p>
          <a:endParaRPr lang="en-US"/>
        </a:p>
      </dgm:t>
    </dgm:pt>
    <dgm:pt modelId="{EB7AB83E-AE62-4203-9CFF-9306A1E83A52}" type="sibTrans" cxnId="{FAB95C84-5554-4F11-8E8F-AD02DA50604F}">
      <dgm:prSet/>
      <dgm:spPr/>
      <dgm:t>
        <a:bodyPr/>
        <a:lstStyle/>
        <a:p>
          <a:endParaRPr lang="en-US"/>
        </a:p>
      </dgm:t>
    </dgm:pt>
    <dgm:pt modelId="{A590D8C8-C5BF-4966-91CF-37DF0B9A7378}">
      <dgm:prSet phldrT="[Text]"/>
      <dgm:spPr/>
      <dgm:t>
        <a:bodyPr/>
        <a:lstStyle/>
        <a:p>
          <a:r>
            <a:rPr lang="en-US" dirty="0" smtClean="0"/>
            <a:t>U.S. Customs Regulations</a:t>
          </a:r>
          <a:endParaRPr lang="en-US" dirty="0"/>
        </a:p>
      </dgm:t>
    </dgm:pt>
    <dgm:pt modelId="{1C794270-EFE1-4A4F-A12B-D71F6B54F54D}" type="parTrans" cxnId="{25D5F812-A94E-4980-9F5A-6B389421E3A6}">
      <dgm:prSet/>
      <dgm:spPr/>
      <dgm:t>
        <a:bodyPr/>
        <a:lstStyle/>
        <a:p>
          <a:endParaRPr lang="en-US"/>
        </a:p>
      </dgm:t>
    </dgm:pt>
    <dgm:pt modelId="{9346E3CF-838F-4C32-88FF-25D3416F4E18}" type="sibTrans" cxnId="{25D5F812-A94E-4980-9F5A-6B389421E3A6}">
      <dgm:prSet/>
      <dgm:spPr/>
      <dgm:t>
        <a:bodyPr/>
        <a:lstStyle/>
        <a:p>
          <a:endParaRPr lang="en-US"/>
        </a:p>
      </dgm:t>
    </dgm:pt>
    <dgm:pt modelId="{663C62B1-81F3-4466-BF1B-51F5860E514C}">
      <dgm:prSet phldrT="[Text]"/>
      <dgm:spPr/>
      <dgm:t>
        <a:bodyPr/>
        <a:lstStyle/>
        <a:p>
          <a:r>
            <a:rPr lang="en-US" dirty="0" smtClean="0"/>
            <a:t>Foreign Trade Regulations</a:t>
          </a:r>
          <a:endParaRPr lang="en-US" dirty="0"/>
        </a:p>
      </dgm:t>
    </dgm:pt>
    <dgm:pt modelId="{DDDB6136-138A-412B-AFA4-0F8A3C2ABEB8}" type="parTrans" cxnId="{A12707D5-E045-43BA-B009-ABBD5DB6D706}">
      <dgm:prSet/>
      <dgm:spPr/>
      <dgm:t>
        <a:bodyPr/>
        <a:lstStyle/>
        <a:p>
          <a:endParaRPr lang="en-US"/>
        </a:p>
      </dgm:t>
    </dgm:pt>
    <dgm:pt modelId="{5438D3E8-4338-4544-8456-4C561ADDC71E}" type="sibTrans" cxnId="{A12707D5-E045-43BA-B009-ABBD5DB6D706}">
      <dgm:prSet/>
      <dgm:spPr/>
      <dgm:t>
        <a:bodyPr/>
        <a:lstStyle/>
        <a:p>
          <a:endParaRPr lang="en-US"/>
        </a:p>
      </dgm:t>
    </dgm:pt>
    <dgm:pt modelId="{45B889C3-E0D1-4729-84F4-009E1E24FEBC}">
      <dgm:prSet phldrT="[Text]"/>
      <dgm:spPr/>
      <dgm:t>
        <a:bodyPr/>
        <a:lstStyle/>
        <a:p>
          <a:r>
            <a:rPr lang="en-US" dirty="0" smtClean="0"/>
            <a:t>Export Administration Regulations</a:t>
          </a:r>
          <a:endParaRPr lang="en-US" dirty="0"/>
        </a:p>
      </dgm:t>
    </dgm:pt>
    <dgm:pt modelId="{EAEE159C-C6E6-45F0-B1F9-156C9CA91D1F}" type="parTrans" cxnId="{895775FD-A1C7-45BE-9741-35F878E7493E}">
      <dgm:prSet/>
      <dgm:spPr/>
      <dgm:t>
        <a:bodyPr/>
        <a:lstStyle/>
        <a:p>
          <a:endParaRPr lang="en-US"/>
        </a:p>
      </dgm:t>
    </dgm:pt>
    <dgm:pt modelId="{A212BA14-26DA-4952-B92E-D7CFA1ECFF33}" type="sibTrans" cxnId="{895775FD-A1C7-45BE-9741-35F878E7493E}">
      <dgm:prSet/>
      <dgm:spPr/>
      <dgm:t>
        <a:bodyPr/>
        <a:lstStyle/>
        <a:p>
          <a:endParaRPr lang="en-US"/>
        </a:p>
      </dgm:t>
    </dgm:pt>
    <dgm:pt modelId="{80E3875F-195E-4A85-8404-62192BB8C799}" type="pres">
      <dgm:prSet presAssocID="{AAF850D2-B252-485A-AB81-2CEFB86DD324}" presName="Name0" presStyleCnt="0">
        <dgm:presLayoutVars>
          <dgm:dir/>
        </dgm:presLayoutVars>
      </dgm:prSet>
      <dgm:spPr/>
    </dgm:pt>
    <dgm:pt modelId="{E8428144-6695-4040-BC88-E04F2A91802A}" type="pres">
      <dgm:prSet presAssocID="{37793B64-F3F9-46CB-9422-2ADBD5B37BD6}" presName="parComposite" presStyleCnt="0"/>
      <dgm:spPr/>
    </dgm:pt>
    <dgm:pt modelId="{8861F981-6C8F-4FBE-904E-7BF06F224310}" type="pres">
      <dgm:prSet presAssocID="{37793B64-F3F9-46CB-9422-2ADBD5B37BD6}" presName="parBigCircle" presStyleLbl="node0" presStyleIdx="0" presStyleCnt="6"/>
      <dgm:spPr/>
      <dgm:t>
        <a:bodyPr/>
        <a:lstStyle/>
        <a:p>
          <a:endParaRPr lang="en-US"/>
        </a:p>
      </dgm:t>
    </dgm:pt>
    <dgm:pt modelId="{86A04980-594A-4416-8C6E-8731996457C0}" type="pres">
      <dgm:prSet presAssocID="{37793B64-F3F9-46CB-9422-2ADBD5B37BD6}" presName="parTx" presStyleLbl="revTx" presStyleIdx="0" presStyleCnt="6"/>
      <dgm:spPr/>
      <dgm:t>
        <a:bodyPr/>
        <a:lstStyle/>
        <a:p>
          <a:endParaRPr lang="en-US"/>
        </a:p>
      </dgm:t>
    </dgm:pt>
    <dgm:pt modelId="{7BDC2908-D04A-4E83-B053-932F910AE1C9}" type="pres">
      <dgm:prSet presAssocID="{37793B64-F3F9-46CB-9422-2ADBD5B37BD6}" presName="bSpace" presStyleCnt="0"/>
      <dgm:spPr/>
    </dgm:pt>
    <dgm:pt modelId="{512CBD3B-DB83-4526-91E6-BC2C1DC023BF}" type="pres">
      <dgm:prSet presAssocID="{37793B64-F3F9-46CB-9422-2ADBD5B37BD6}" presName="parBackupNorm" presStyleCnt="0"/>
      <dgm:spPr/>
    </dgm:pt>
    <dgm:pt modelId="{8BB90B6F-FE5E-4136-8729-AFDA6EDA8286}" type="pres">
      <dgm:prSet presAssocID="{68F5D104-E1E7-4F50-BE78-2E2686E7834D}" presName="parSpace" presStyleCnt="0"/>
      <dgm:spPr/>
    </dgm:pt>
    <dgm:pt modelId="{D058EE76-077A-4ECF-95AD-C0B7CF4ABB39}" type="pres">
      <dgm:prSet presAssocID="{45B889C3-E0D1-4729-84F4-009E1E24FEBC}" presName="parComposite" presStyleCnt="0"/>
      <dgm:spPr/>
    </dgm:pt>
    <dgm:pt modelId="{683FC7FA-37F0-4CF0-892D-6D2155A1AAE6}" type="pres">
      <dgm:prSet presAssocID="{45B889C3-E0D1-4729-84F4-009E1E24FEBC}" presName="parBigCircle" presStyleLbl="node0" presStyleIdx="1" presStyleCnt="6"/>
      <dgm:spPr/>
    </dgm:pt>
    <dgm:pt modelId="{95AE2804-B975-45B2-9899-20666AA938CB}" type="pres">
      <dgm:prSet presAssocID="{45B889C3-E0D1-4729-84F4-009E1E24FEBC}" presName="parTx" presStyleLbl="revTx" presStyleIdx="1" presStyleCnt="6"/>
      <dgm:spPr/>
      <dgm:t>
        <a:bodyPr/>
        <a:lstStyle/>
        <a:p>
          <a:endParaRPr lang="en-US"/>
        </a:p>
      </dgm:t>
    </dgm:pt>
    <dgm:pt modelId="{074A1B67-DBCA-4775-91BD-25FBAD556430}" type="pres">
      <dgm:prSet presAssocID="{45B889C3-E0D1-4729-84F4-009E1E24FEBC}" presName="bSpace" presStyleCnt="0"/>
      <dgm:spPr/>
    </dgm:pt>
    <dgm:pt modelId="{02B0E951-E716-48E1-A06A-3562CB9F229B}" type="pres">
      <dgm:prSet presAssocID="{45B889C3-E0D1-4729-84F4-009E1E24FEBC}" presName="parBackupNorm" presStyleCnt="0"/>
      <dgm:spPr/>
    </dgm:pt>
    <dgm:pt modelId="{CA0C7D43-89C4-4A59-9D3E-A02B79F3DA66}" type="pres">
      <dgm:prSet presAssocID="{A212BA14-26DA-4952-B92E-D7CFA1ECFF33}" presName="parSpace" presStyleCnt="0"/>
      <dgm:spPr/>
    </dgm:pt>
    <dgm:pt modelId="{B07DE8F3-0B71-4445-97E1-E3040168798F}" type="pres">
      <dgm:prSet presAssocID="{5338EC06-5FD4-4228-86E0-3D0234942CBB}" presName="parComposite" presStyleCnt="0"/>
      <dgm:spPr/>
    </dgm:pt>
    <dgm:pt modelId="{BD050B8B-868C-49CA-BAC9-D4239A121F62}" type="pres">
      <dgm:prSet presAssocID="{5338EC06-5FD4-4228-86E0-3D0234942CBB}" presName="parBigCircle" presStyleLbl="node0" presStyleIdx="2" presStyleCnt="6"/>
      <dgm:spPr/>
    </dgm:pt>
    <dgm:pt modelId="{D3D38997-F4AA-4FCF-BDEA-7D3907609FBB}" type="pres">
      <dgm:prSet presAssocID="{5338EC06-5FD4-4228-86E0-3D0234942CBB}" presName="parTx" presStyleLbl="revTx" presStyleIdx="2" presStyleCnt="6"/>
      <dgm:spPr/>
      <dgm:t>
        <a:bodyPr/>
        <a:lstStyle/>
        <a:p>
          <a:endParaRPr lang="en-US"/>
        </a:p>
      </dgm:t>
    </dgm:pt>
    <dgm:pt modelId="{6EF5DB36-08A9-4A09-A994-B3D422EDBEE8}" type="pres">
      <dgm:prSet presAssocID="{5338EC06-5FD4-4228-86E0-3D0234942CBB}" presName="bSpace" presStyleCnt="0"/>
      <dgm:spPr/>
    </dgm:pt>
    <dgm:pt modelId="{C19507AB-ECAC-487A-B1DC-71653AC1266B}" type="pres">
      <dgm:prSet presAssocID="{5338EC06-5FD4-4228-86E0-3D0234942CBB}" presName="parBackupNorm" presStyleCnt="0"/>
      <dgm:spPr/>
    </dgm:pt>
    <dgm:pt modelId="{27EDFFA7-C94F-459A-8842-C4E8F88BE4B1}" type="pres">
      <dgm:prSet presAssocID="{A7ED6AA0-B84C-4489-8877-3586BFD33F4C}" presName="parSpace" presStyleCnt="0"/>
      <dgm:spPr/>
    </dgm:pt>
    <dgm:pt modelId="{CF1524F8-81AA-443B-89ED-DE9BCD4D812F}" type="pres">
      <dgm:prSet presAssocID="{A261D5FE-AEDA-4A45-8A2B-08E491697A1D}" presName="parComposite" presStyleCnt="0"/>
      <dgm:spPr/>
    </dgm:pt>
    <dgm:pt modelId="{E5F5D955-6BD7-4D5C-9395-B9D594BD3742}" type="pres">
      <dgm:prSet presAssocID="{A261D5FE-AEDA-4A45-8A2B-08E491697A1D}" presName="parBigCircle" presStyleLbl="node0" presStyleIdx="3" presStyleCnt="6"/>
      <dgm:spPr/>
    </dgm:pt>
    <dgm:pt modelId="{CBEE79E9-6CC2-44B0-8E78-C554C6EBF074}" type="pres">
      <dgm:prSet presAssocID="{A261D5FE-AEDA-4A45-8A2B-08E491697A1D}" presName="parTx" presStyleLbl="revTx" presStyleIdx="3" presStyleCnt="6"/>
      <dgm:spPr/>
      <dgm:t>
        <a:bodyPr/>
        <a:lstStyle/>
        <a:p>
          <a:endParaRPr lang="en-US"/>
        </a:p>
      </dgm:t>
    </dgm:pt>
    <dgm:pt modelId="{AD7A18E6-B29D-4F21-B7FB-4BC62CE4625D}" type="pres">
      <dgm:prSet presAssocID="{A261D5FE-AEDA-4A45-8A2B-08E491697A1D}" presName="bSpace" presStyleCnt="0"/>
      <dgm:spPr/>
    </dgm:pt>
    <dgm:pt modelId="{EFB47454-DDCA-48DF-9847-C6F50926680C}" type="pres">
      <dgm:prSet presAssocID="{A261D5FE-AEDA-4A45-8A2B-08E491697A1D}" presName="parBackupNorm" presStyleCnt="0"/>
      <dgm:spPr/>
    </dgm:pt>
    <dgm:pt modelId="{0874DC05-6837-47E9-9229-15728C24F469}" type="pres">
      <dgm:prSet presAssocID="{EB7AB83E-AE62-4203-9CFF-9306A1E83A52}" presName="parSpace" presStyleCnt="0"/>
      <dgm:spPr/>
    </dgm:pt>
    <dgm:pt modelId="{D62F7BE7-915D-4ABC-8A9D-034D48D56D53}" type="pres">
      <dgm:prSet presAssocID="{A590D8C8-C5BF-4966-91CF-37DF0B9A7378}" presName="parComposite" presStyleCnt="0"/>
      <dgm:spPr/>
    </dgm:pt>
    <dgm:pt modelId="{3CD503AC-CCC5-49F7-9AF7-3AD5DA99C863}" type="pres">
      <dgm:prSet presAssocID="{A590D8C8-C5BF-4966-91CF-37DF0B9A7378}" presName="parBigCircle" presStyleLbl="node0" presStyleIdx="4" presStyleCnt="6"/>
      <dgm:spPr/>
    </dgm:pt>
    <dgm:pt modelId="{CBBA0CFF-60A8-4787-998D-F1C5F1E82E0E}" type="pres">
      <dgm:prSet presAssocID="{A590D8C8-C5BF-4966-91CF-37DF0B9A7378}" presName="parTx" presStyleLbl="revTx" presStyleIdx="4" presStyleCnt="6"/>
      <dgm:spPr/>
      <dgm:t>
        <a:bodyPr/>
        <a:lstStyle/>
        <a:p>
          <a:endParaRPr lang="en-US"/>
        </a:p>
      </dgm:t>
    </dgm:pt>
    <dgm:pt modelId="{B96551A5-7662-405D-BB0E-FC77A082B6A6}" type="pres">
      <dgm:prSet presAssocID="{A590D8C8-C5BF-4966-91CF-37DF0B9A7378}" presName="bSpace" presStyleCnt="0"/>
      <dgm:spPr/>
    </dgm:pt>
    <dgm:pt modelId="{3784181E-637C-4B16-9209-59EEE83688B6}" type="pres">
      <dgm:prSet presAssocID="{A590D8C8-C5BF-4966-91CF-37DF0B9A7378}" presName="parBackupNorm" presStyleCnt="0"/>
      <dgm:spPr/>
    </dgm:pt>
    <dgm:pt modelId="{4E1B1D3F-4404-4DB6-A443-8CE5FBE0AE6C}" type="pres">
      <dgm:prSet presAssocID="{9346E3CF-838F-4C32-88FF-25D3416F4E18}" presName="parSpace" presStyleCnt="0"/>
      <dgm:spPr/>
    </dgm:pt>
    <dgm:pt modelId="{59620A0B-A0FC-400D-91AA-33BD01B9156E}" type="pres">
      <dgm:prSet presAssocID="{663C62B1-81F3-4466-BF1B-51F5860E514C}" presName="parComposite" presStyleCnt="0"/>
      <dgm:spPr/>
    </dgm:pt>
    <dgm:pt modelId="{24E1DC7B-71F2-4446-8D6A-153F1E9453B3}" type="pres">
      <dgm:prSet presAssocID="{663C62B1-81F3-4466-BF1B-51F5860E514C}" presName="parBigCircle" presStyleLbl="node0" presStyleIdx="5" presStyleCnt="6"/>
      <dgm:spPr/>
    </dgm:pt>
    <dgm:pt modelId="{DF08144E-9830-425B-8C71-55C82033BF21}" type="pres">
      <dgm:prSet presAssocID="{663C62B1-81F3-4466-BF1B-51F5860E514C}" presName="parTx" presStyleLbl="revTx" presStyleIdx="5" presStyleCnt="6"/>
      <dgm:spPr/>
      <dgm:t>
        <a:bodyPr/>
        <a:lstStyle/>
        <a:p>
          <a:endParaRPr lang="en-US"/>
        </a:p>
      </dgm:t>
    </dgm:pt>
    <dgm:pt modelId="{730B93D2-AF57-45A7-AAE3-396DF1914BFD}" type="pres">
      <dgm:prSet presAssocID="{663C62B1-81F3-4466-BF1B-51F5860E514C}" presName="bSpace" presStyleCnt="0"/>
      <dgm:spPr/>
    </dgm:pt>
    <dgm:pt modelId="{77892BF6-5AAA-489D-9DDA-77CB54294C4A}" type="pres">
      <dgm:prSet presAssocID="{663C62B1-81F3-4466-BF1B-51F5860E514C}" presName="parBackupNorm" presStyleCnt="0"/>
      <dgm:spPr/>
    </dgm:pt>
    <dgm:pt modelId="{E19AEA95-BFC1-4A17-81CF-6C4A412E5B29}" type="pres">
      <dgm:prSet presAssocID="{5438D3E8-4338-4544-8456-4C561ADDC71E}" presName="parSpace" presStyleCnt="0"/>
      <dgm:spPr/>
    </dgm:pt>
  </dgm:ptLst>
  <dgm:cxnLst>
    <dgm:cxn modelId="{895775FD-A1C7-45BE-9741-35F878E7493E}" srcId="{AAF850D2-B252-485A-AB81-2CEFB86DD324}" destId="{45B889C3-E0D1-4729-84F4-009E1E24FEBC}" srcOrd="1" destOrd="0" parTransId="{EAEE159C-C6E6-45F0-B1F9-156C9CA91D1F}" sibTransId="{A212BA14-26DA-4952-B92E-D7CFA1ECFF33}"/>
    <dgm:cxn modelId="{A12707D5-E045-43BA-B009-ABBD5DB6D706}" srcId="{AAF850D2-B252-485A-AB81-2CEFB86DD324}" destId="{663C62B1-81F3-4466-BF1B-51F5860E514C}" srcOrd="5" destOrd="0" parTransId="{DDDB6136-138A-412B-AFA4-0F8A3C2ABEB8}" sibTransId="{5438D3E8-4338-4544-8456-4C561ADDC71E}"/>
    <dgm:cxn modelId="{8F2DD9EC-CA6C-4E95-A821-F6863327D1DD}" type="presOf" srcId="{AAF850D2-B252-485A-AB81-2CEFB86DD324}" destId="{80E3875F-195E-4A85-8404-62192BB8C799}" srcOrd="0" destOrd="0" presId="urn:microsoft.com/office/officeart/2008/layout/CircleAccentTimeline"/>
    <dgm:cxn modelId="{7E511F63-A763-45FA-8A23-62DEC176F242}" type="presOf" srcId="{A590D8C8-C5BF-4966-91CF-37DF0B9A7378}" destId="{CBBA0CFF-60A8-4787-998D-F1C5F1E82E0E}" srcOrd="0" destOrd="0" presId="urn:microsoft.com/office/officeart/2008/layout/CircleAccentTimeline"/>
    <dgm:cxn modelId="{D8AA21D3-7FC4-4075-9D77-C0DABA516A5A}" type="presOf" srcId="{A261D5FE-AEDA-4A45-8A2B-08E491697A1D}" destId="{CBEE79E9-6CC2-44B0-8E78-C554C6EBF074}" srcOrd="0" destOrd="0" presId="urn:microsoft.com/office/officeart/2008/layout/CircleAccentTimeline"/>
    <dgm:cxn modelId="{E1C1469F-7A2A-43D6-8D73-1F034B2B39C8}" type="presOf" srcId="{37793B64-F3F9-46CB-9422-2ADBD5B37BD6}" destId="{86A04980-594A-4416-8C6E-8731996457C0}" srcOrd="0" destOrd="0" presId="urn:microsoft.com/office/officeart/2008/layout/CircleAccentTimeline"/>
    <dgm:cxn modelId="{FAB95C84-5554-4F11-8E8F-AD02DA50604F}" srcId="{AAF850D2-B252-485A-AB81-2CEFB86DD324}" destId="{A261D5FE-AEDA-4A45-8A2B-08E491697A1D}" srcOrd="3" destOrd="0" parTransId="{8741E502-7723-4E19-A797-FBADA9BF51C6}" sibTransId="{EB7AB83E-AE62-4203-9CFF-9306A1E83A52}"/>
    <dgm:cxn modelId="{736C1BC6-87A4-4B3D-9438-A1BE030B8F6B}" srcId="{AAF850D2-B252-485A-AB81-2CEFB86DD324}" destId="{5338EC06-5FD4-4228-86E0-3D0234942CBB}" srcOrd="2" destOrd="0" parTransId="{A1EA4545-93AC-4830-ACF2-901430C0D69E}" sibTransId="{A7ED6AA0-B84C-4489-8877-3586BFD33F4C}"/>
    <dgm:cxn modelId="{25D5F812-A94E-4980-9F5A-6B389421E3A6}" srcId="{AAF850D2-B252-485A-AB81-2CEFB86DD324}" destId="{A590D8C8-C5BF-4966-91CF-37DF0B9A7378}" srcOrd="4" destOrd="0" parTransId="{1C794270-EFE1-4A4F-A12B-D71F6B54F54D}" sibTransId="{9346E3CF-838F-4C32-88FF-25D3416F4E18}"/>
    <dgm:cxn modelId="{C271686D-2723-4287-BA10-61AFFE87E332}" type="presOf" srcId="{663C62B1-81F3-4466-BF1B-51F5860E514C}" destId="{DF08144E-9830-425B-8C71-55C82033BF21}" srcOrd="0" destOrd="0" presId="urn:microsoft.com/office/officeart/2008/layout/CircleAccentTimeline"/>
    <dgm:cxn modelId="{A9BE41F1-03CC-4EC7-BA2A-67AAFBBA292E}" type="presOf" srcId="{5338EC06-5FD4-4228-86E0-3D0234942CBB}" destId="{D3D38997-F4AA-4FCF-BDEA-7D3907609FBB}" srcOrd="0" destOrd="0" presId="urn:microsoft.com/office/officeart/2008/layout/CircleAccentTimeline"/>
    <dgm:cxn modelId="{03CF2CDD-5516-432F-B4EC-4FB0331D0F7A}" srcId="{AAF850D2-B252-485A-AB81-2CEFB86DD324}" destId="{37793B64-F3F9-46CB-9422-2ADBD5B37BD6}" srcOrd="0" destOrd="0" parTransId="{B2B56581-A28A-4407-AA51-FD6AA1AD116F}" sibTransId="{68F5D104-E1E7-4F50-BE78-2E2686E7834D}"/>
    <dgm:cxn modelId="{E8DE96E4-C2C0-43E7-B91D-294008A13580}" type="presOf" srcId="{45B889C3-E0D1-4729-84F4-009E1E24FEBC}" destId="{95AE2804-B975-45B2-9899-20666AA938CB}" srcOrd="0" destOrd="0" presId="urn:microsoft.com/office/officeart/2008/layout/CircleAccentTimeline"/>
    <dgm:cxn modelId="{66B52DD4-6792-4E48-AFA6-B8D6206AAB7F}" type="presParOf" srcId="{80E3875F-195E-4A85-8404-62192BB8C799}" destId="{E8428144-6695-4040-BC88-E04F2A91802A}" srcOrd="0" destOrd="0" presId="urn:microsoft.com/office/officeart/2008/layout/CircleAccentTimeline"/>
    <dgm:cxn modelId="{EBEE4D63-9B97-465F-9222-E096D05B27D9}" type="presParOf" srcId="{E8428144-6695-4040-BC88-E04F2A91802A}" destId="{8861F981-6C8F-4FBE-904E-7BF06F224310}" srcOrd="0" destOrd="0" presId="urn:microsoft.com/office/officeart/2008/layout/CircleAccentTimeline"/>
    <dgm:cxn modelId="{A77945B7-63FF-4482-9FE8-0673BED4420D}" type="presParOf" srcId="{E8428144-6695-4040-BC88-E04F2A91802A}" destId="{86A04980-594A-4416-8C6E-8731996457C0}" srcOrd="1" destOrd="0" presId="urn:microsoft.com/office/officeart/2008/layout/CircleAccentTimeline"/>
    <dgm:cxn modelId="{03113C49-2054-47BD-9EC7-23D612857730}" type="presParOf" srcId="{E8428144-6695-4040-BC88-E04F2A91802A}" destId="{7BDC2908-D04A-4E83-B053-932F910AE1C9}" srcOrd="2" destOrd="0" presId="urn:microsoft.com/office/officeart/2008/layout/CircleAccentTimeline"/>
    <dgm:cxn modelId="{D694E795-641D-4348-89E7-4D916B3A0E9F}" type="presParOf" srcId="{80E3875F-195E-4A85-8404-62192BB8C799}" destId="{512CBD3B-DB83-4526-91E6-BC2C1DC023BF}" srcOrd="1" destOrd="0" presId="urn:microsoft.com/office/officeart/2008/layout/CircleAccentTimeline"/>
    <dgm:cxn modelId="{FC905EC8-AF39-4F06-AA2F-33D4A1506A6A}" type="presParOf" srcId="{80E3875F-195E-4A85-8404-62192BB8C799}" destId="{8BB90B6F-FE5E-4136-8729-AFDA6EDA8286}" srcOrd="2" destOrd="0" presId="urn:microsoft.com/office/officeart/2008/layout/CircleAccentTimeline"/>
    <dgm:cxn modelId="{E2AA56A3-D3CE-4123-8559-75691DFED806}" type="presParOf" srcId="{80E3875F-195E-4A85-8404-62192BB8C799}" destId="{D058EE76-077A-4ECF-95AD-C0B7CF4ABB39}" srcOrd="3" destOrd="0" presId="urn:microsoft.com/office/officeart/2008/layout/CircleAccentTimeline"/>
    <dgm:cxn modelId="{9E867700-2782-4EB5-B445-C6CB59794CAF}" type="presParOf" srcId="{D058EE76-077A-4ECF-95AD-C0B7CF4ABB39}" destId="{683FC7FA-37F0-4CF0-892D-6D2155A1AAE6}" srcOrd="0" destOrd="0" presId="urn:microsoft.com/office/officeart/2008/layout/CircleAccentTimeline"/>
    <dgm:cxn modelId="{43A91B56-4196-4792-B84A-677CA5F9726C}" type="presParOf" srcId="{D058EE76-077A-4ECF-95AD-C0B7CF4ABB39}" destId="{95AE2804-B975-45B2-9899-20666AA938CB}" srcOrd="1" destOrd="0" presId="urn:microsoft.com/office/officeart/2008/layout/CircleAccentTimeline"/>
    <dgm:cxn modelId="{B32F6699-8506-49EA-BDC0-6AFCF3F8AE8F}" type="presParOf" srcId="{D058EE76-077A-4ECF-95AD-C0B7CF4ABB39}" destId="{074A1B67-DBCA-4775-91BD-25FBAD556430}" srcOrd="2" destOrd="0" presId="urn:microsoft.com/office/officeart/2008/layout/CircleAccentTimeline"/>
    <dgm:cxn modelId="{4B47AF04-D805-4CE5-954B-131AAF63D929}" type="presParOf" srcId="{80E3875F-195E-4A85-8404-62192BB8C799}" destId="{02B0E951-E716-48E1-A06A-3562CB9F229B}" srcOrd="4" destOrd="0" presId="urn:microsoft.com/office/officeart/2008/layout/CircleAccentTimeline"/>
    <dgm:cxn modelId="{338165B3-376F-470F-A70E-F9FD32BA3494}" type="presParOf" srcId="{80E3875F-195E-4A85-8404-62192BB8C799}" destId="{CA0C7D43-89C4-4A59-9D3E-A02B79F3DA66}" srcOrd="5" destOrd="0" presId="urn:microsoft.com/office/officeart/2008/layout/CircleAccentTimeline"/>
    <dgm:cxn modelId="{F1D0585B-4A76-4574-82D7-D956CF389797}" type="presParOf" srcId="{80E3875F-195E-4A85-8404-62192BB8C799}" destId="{B07DE8F3-0B71-4445-97E1-E3040168798F}" srcOrd="6" destOrd="0" presId="urn:microsoft.com/office/officeart/2008/layout/CircleAccentTimeline"/>
    <dgm:cxn modelId="{419FE222-8B88-42BD-9624-B5BF4017AB35}" type="presParOf" srcId="{B07DE8F3-0B71-4445-97E1-E3040168798F}" destId="{BD050B8B-868C-49CA-BAC9-D4239A121F62}" srcOrd="0" destOrd="0" presId="urn:microsoft.com/office/officeart/2008/layout/CircleAccentTimeline"/>
    <dgm:cxn modelId="{6998690B-5E9E-4B5C-B772-F5872A770D0B}" type="presParOf" srcId="{B07DE8F3-0B71-4445-97E1-E3040168798F}" destId="{D3D38997-F4AA-4FCF-BDEA-7D3907609FBB}" srcOrd="1" destOrd="0" presId="urn:microsoft.com/office/officeart/2008/layout/CircleAccentTimeline"/>
    <dgm:cxn modelId="{2D337600-32F4-44D0-BCC3-7ABBD51D774A}" type="presParOf" srcId="{B07DE8F3-0B71-4445-97E1-E3040168798F}" destId="{6EF5DB36-08A9-4A09-A994-B3D422EDBEE8}" srcOrd="2" destOrd="0" presId="urn:microsoft.com/office/officeart/2008/layout/CircleAccentTimeline"/>
    <dgm:cxn modelId="{DFDEC41F-BB6D-441D-9C13-BCD87474AAC8}" type="presParOf" srcId="{80E3875F-195E-4A85-8404-62192BB8C799}" destId="{C19507AB-ECAC-487A-B1DC-71653AC1266B}" srcOrd="7" destOrd="0" presId="urn:microsoft.com/office/officeart/2008/layout/CircleAccentTimeline"/>
    <dgm:cxn modelId="{23CC5306-F174-415D-BFC3-3B7DB8F3D394}" type="presParOf" srcId="{80E3875F-195E-4A85-8404-62192BB8C799}" destId="{27EDFFA7-C94F-459A-8842-C4E8F88BE4B1}" srcOrd="8" destOrd="0" presId="urn:microsoft.com/office/officeart/2008/layout/CircleAccentTimeline"/>
    <dgm:cxn modelId="{327214D6-7A28-4827-A2B9-70BF76CAD329}" type="presParOf" srcId="{80E3875F-195E-4A85-8404-62192BB8C799}" destId="{CF1524F8-81AA-443B-89ED-DE9BCD4D812F}" srcOrd="9" destOrd="0" presId="urn:microsoft.com/office/officeart/2008/layout/CircleAccentTimeline"/>
    <dgm:cxn modelId="{CD1A72BD-A5D3-4D87-BEA8-43416ED106EF}" type="presParOf" srcId="{CF1524F8-81AA-443B-89ED-DE9BCD4D812F}" destId="{E5F5D955-6BD7-4D5C-9395-B9D594BD3742}" srcOrd="0" destOrd="0" presId="urn:microsoft.com/office/officeart/2008/layout/CircleAccentTimeline"/>
    <dgm:cxn modelId="{BE7ED914-64F1-48C0-946D-3E0198EA3977}" type="presParOf" srcId="{CF1524F8-81AA-443B-89ED-DE9BCD4D812F}" destId="{CBEE79E9-6CC2-44B0-8E78-C554C6EBF074}" srcOrd="1" destOrd="0" presId="urn:microsoft.com/office/officeart/2008/layout/CircleAccentTimeline"/>
    <dgm:cxn modelId="{965BBEC4-66C6-435E-B352-E8F0B0384B86}" type="presParOf" srcId="{CF1524F8-81AA-443B-89ED-DE9BCD4D812F}" destId="{AD7A18E6-B29D-4F21-B7FB-4BC62CE4625D}" srcOrd="2" destOrd="0" presId="urn:microsoft.com/office/officeart/2008/layout/CircleAccentTimeline"/>
    <dgm:cxn modelId="{1899E37B-DBC8-4A10-ABD5-497F6EA39099}" type="presParOf" srcId="{80E3875F-195E-4A85-8404-62192BB8C799}" destId="{EFB47454-DDCA-48DF-9847-C6F50926680C}" srcOrd="10" destOrd="0" presId="urn:microsoft.com/office/officeart/2008/layout/CircleAccentTimeline"/>
    <dgm:cxn modelId="{8441463A-C46F-4C74-A40D-62660A318D27}" type="presParOf" srcId="{80E3875F-195E-4A85-8404-62192BB8C799}" destId="{0874DC05-6837-47E9-9229-15728C24F469}" srcOrd="11" destOrd="0" presId="urn:microsoft.com/office/officeart/2008/layout/CircleAccentTimeline"/>
    <dgm:cxn modelId="{54E2A0F6-82A8-433E-96EA-5C3701AFDAF7}" type="presParOf" srcId="{80E3875F-195E-4A85-8404-62192BB8C799}" destId="{D62F7BE7-915D-4ABC-8A9D-034D48D56D53}" srcOrd="12" destOrd="0" presId="urn:microsoft.com/office/officeart/2008/layout/CircleAccentTimeline"/>
    <dgm:cxn modelId="{6C1A1251-D6CC-417E-9ED9-28E41E78A22E}" type="presParOf" srcId="{D62F7BE7-915D-4ABC-8A9D-034D48D56D53}" destId="{3CD503AC-CCC5-49F7-9AF7-3AD5DA99C863}" srcOrd="0" destOrd="0" presId="urn:microsoft.com/office/officeart/2008/layout/CircleAccentTimeline"/>
    <dgm:cxn modelId="{10B911F9-D5DF-47A1-8ECD-1F2CE012B31B}" type="presParOf" srcId="{D62F7BE7-915D-4ABC-8A9D-034D48D56D53}" destId="{CBBA0CFF-60A8-4787-998D-F1C5F1E82E0E}" srcOrd="1" destOrd="0" presId="urn:microsoft.com/office/officeart/2008/layout/CircleAccentTimeline"/>
    <dgm:cxn modelId="{1C57C324-0FE6-4540-BA0E-2D72736F7C6D}" type="presParOf" srcId="{D62F7BE7-915D-4ABC-8A9D-034D48D56D53}" destId="{B96551A5-7662-405D-BB0E-FC77A082B6A6}" srcOrd="2" destOrd="0" presId="urn:microsoft.com/office/officeart/2008/layout/CircleAccentTimeline"/>
    <dgm:cxn modelId="{25132AEF-FC91-4253-9A99-912958A9A574}" type="presParOf" srcId="{80E3875F-195E-4A85-8404-62192BB8C799}" destId="{3784181E-637C-4B16-9209-59EEE83688B6}" srcOrd="13" destOrd="0" presId="urn:microsoft.com/office/officeart/2008/layout/CircleAccentTimeline"/>
    <dgm:cxn modelId="{7CE6AD2E-6E9E-43DB-A2D5-6E1EFAE9B5EE}" type="presParOf" srcId="{80E3875F-195E-4A85-8404-62192BB8C799}" destId="{4E1B1D3F-4404-4DB6-A443-8CE5FBE0AE6C}" srcOrd="14" destOrd="0" presId="urn:microsoft.com/office/officeart/2008/layout/CircleAccentTimeline"/>
    <dgm:cxn modelId="{D7BD80EF-A14D-4A98-B547-2ED3AEC4883F}" type="presParOf" srcId="{80E3875F-195E-4A85-8404-62192BB8C799}" destId="{59620A0B-A0FC-400D-91AA-33BD01B9156E}" srcOrd="15" destOrd="0" presId="urn:microsoft.com/office/officeart/2008/layout/CircleAccentTimeline"/>
    <dgm:cxn modelId="{B6A5CEC6-81A2-4BC1-A390-F1A41561E7C9}" type="presParOf" srcId="{59620A0B-A0FC-400D-91AA-33BD01B9156E}" destId="{24E1DC7B-71F2-4446-8D6A-153F1E9453B3}" srcOrd="0" destOrd="0" presId="urn:microsoft.com/office/officeart/2008/layout/CircleAccentTimeline"/>
    <dgm:cxn modelId="{98EFBA3C-8404-4D4D-8A09-EF92D20F0251}" type="presParOf" srcId="{59620A0B-A0FC-400D-91AA-33BD01B9156E}" destId="{DF08144E-9830-425B-8C71-55C82033BF21}" srcOrd="1" destOrd="0" presId="urn:microsoft.com/office/officeart/2008/layout/CircleAccentTimeline"/>
    <dgm:cxn modelId="{6B4643A5-6BD4-484F-A888-C82D2BC346F5}" type="presParOf" srcId="{59620A0B-A0FC-400D-91AA-33BD01B9156E}" destId="{730B93D2-AF57-45A7-AAE3-396DF1914BFD}" srcOrd="2" destOrd="0" presId="urn:microsoft.com/office/officeart/2008/layout/CircleAccentTimeline"/>
    <dgm:cxn modelId="{D5FEC85A-2766-45CF-A46A-36B7DF1A7605}" type="presParOf" srcId="{80E3875F-195E-4A85-8404-62192BB8C799}" destId="{77892BF6-5AAA-489D-9DDA-77CB54294C4A}" srcOrd="16" destOrd="0" presId="urn:microsoft.com/office/officeart/2008/layout/CircleAccentTimeline"/>
    <dgm:cxn modelId="{337A766B-406A-4ABD-89A1-50DB9A8A1ABE}" type="presParOf" srcId="{80E3875F-195E-4A85-8404-62192BB8C799}" destId="{E19AEA95-BFC1-4A17-81CF-6C4A412E5B29}" srcOrd="1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25386-0CA3-4315-9E59-0EEA418107A6}" type="doc">
      <dgm:prSet loTypeId="urn:microsoft.com/office/officeart/2009/layout/CircleArrowProcess" loCatId="process" qsTypeId="urn:microsoft.com/office/officeart/2005/8/quickstyle/simple1" qsCatId="simple" csTypeId="urn:microsoft.com/office/officeart/2005/8/colors/accent1_1" csCatId="accent1" phldr="1"/>
      <dgm:spPr/>
      <dgm:t>
        <a:bodyPr/>
        <a:lstStyle/>
        <a:p>
          <a:endParaRPr lang="en-US"/>
        </a:p>
      </dgm:t>
    </dgm:pt>
    <dgm:pt modelId="{34AF82CA-99B0-4D04-8903-0AF1A1726A31}">
      <dgm:prSet/>
      <dgm:spPr/>
      <dgm:t>
        <a:bodyPr/>
        <a:lstStyle/>
        <a:p>
          <a:pPr rtl="0"/>
          <a:r>
            <a:rPr lang="en-US" b="1" dirty="0" smtClean="0"/>
            <a:t>What is being exported?</a:t>
          </a:r>
          <a:endParaRPr lang="en-US" b="1" dirty="0"/>
        </a:p>
      </dgm:t>
    </dgm:pt>
    <dgm:pt modelId="{D1441640-3D0E-4691-9228-0C6159F2ED8A}" type="parTrans" cxnId="{A546A666-CD03-4702-9934-6C5C3AD128AE}">
      <dgm:prSet/>
      <dgm:spPr/>
      <dgm:t>
        <a:bodyPr/>
        <a:lstStyle/>
        <a:p>
          <a:endParaRPr lang="en-US"/>
        </a:p>
      </dgm:t>
    </dgm:pt>
    <dgm:pt modelId="{2013BFF0-63CB-48DE-AE66-74A392B199A6}" type="sibTrans" cxnId="{A546A666-CD03-4702-9934-6C5C3AD128AE}">
      <dgm:prSet/>
      <dgm:spPr/>
      <dgm:t>
        <a:bodyPr/>
        <a:lstStyle/>
        <a:p>
          <a:endParaRPr lang="en-US"/>
        </a:p>
      </dgm:t>
    </dgm:pt>
    <dgm:pt modelId="{41B29045-DB91-4C4F-99D0-57AB85B27061}">
      <dgm:prSet/>
      <dgm:spPr/>
      <dgm:t>
        <a:bodyPr/>
        <a:lstStyle/>
        <a:p>
          <a:pPr rtl="0"/>
          <a:r>
            <a:rPr lang="en-US" b="1" dirty="0" smtClean="0"/>
            <a:t>Where will it be exported?</a:t>
          </a:r>
          <a:endParaRPr lang="en-US" b="1" dirty="0"/>
        </a:p>
      </dgm:t>
    </dgm:pt>
    <dgm:pt modelId="{5DA82635-1A26-4483-A7CF-919189155F4D}" type="parTrans" cxnId="{162CFB8D-66AB-480B-B64F-3DA8687F1AEC}">
      <dgm:prSet/>
      <dgm:spPr/>
      <dgm:t>
        <a:bodyPr/>
        <a:lstStyle/>
        <a:p>
          <a:endParaRPr lang="en-US"/>
        </a:p>
      </dgm:t>
    </dgm:pt>
    <dgm:pt modelId="{0615E044-DC60-4C63-809E-D277E20FDE75}" type="sibTrans" cxnId="{162CFB8D-66AB-480B-B64F-3DA8687F1AEC}">
      <dgm:prSet/>
      <dgm:spPr/>
      <dgm:t>
        <a:bodyPr/>
        <a:lstStyle/>
        <a:p>
          <a:endParaRPr lang="en-US"/>
        </a:p>
      </dgm:t>
    </dgm:pt>
    <dgm:pt modelId="{18BCFA8E-495C-45BA-A60F-7812123B6A61}">
      <dgm:prSet/>
      <dgm:spPr/>
      <dgm:t>
        <a:bodyPr/>
        <a:lstStyle/>
        <a:p>
          <a:pPr rtl="0"/>
          <a:r>
            <a:rPr lang="en-US" b="1" dirty="0" smtClean="0"/>
            <a:t>Who will receive it?</a:t>
          </a:r>
          <a:endParaRPr lang="en-US" b="1" dirty="0"/>
        </a:p>
      </dgm:t>
    </dgm:pt>
    <dgm:pt modelId="{61118942-C6DB-4CF0-9648-16E33B543331}" type="parTrans" cxnId="{C9A0E421-FADB-48AE-BDE0-6FD6358FC23A}">
      <dgm:prSet/>
      <dgm:spPr/>
      <dgm:t>
        <a:bodyPr/>
        <a:lstStyle/>
        <a:p>
          <a:endParaRPr lang="en-US"/>
        </a:p>
      </dgm:t>
    </dgm:pt>
    <dgm:pt modelId="{3C4FFAE2-03B0-4C1B-9166-4F67C174960B}" type="sibTrans" cxnId="{C9A0E421-FADB-48AE-BDE0-6FD6358FC23A}">
      <dgm:prSet/>
      <dgm:spPr/>
      <dgm:t>
        <a:bodyPr/>
        <a:lstStyle/>
        <a:p>
          <a:endParaRPr lang="en-US"/>
        </a:p>
      </dgm:t>
    </dgm:pt>
    <dgm:pt modelId="{8FB67102-74F5-47C5-9533-4A7A50ED668C}">
      <dgm:prSet/>
      <dgm:spPr/>
      <dgm:t>
        <a:bodyPr/>
        <a:lstStyle/>
        <a:p>
          <a:pPr rtl="0"/>
          <a:r>
            <a:rPr lang="en-US" b="1" dirty="0" smtClean="0"/>
            <a:t>Intended use</a:t>
          </a:r>
          <a:endParaRPr lang="en-US" b="1" dirty="0"/>
        </a:p>
      </dgm:t>
    </dgm:pt>
    <dgm:pt modelId="{94BC08F4-0F82-44EF-9C2D-372ADCE5F402}" type="parTrans" cxnId="{4EAD8D84-CD92-4A1B-B130-163C8E6AB588}">
      <dgm:prSet/>
      <dgm:spPr/>
      <dgm:t>
        <a:bodyPr/>
        <a:lstStyle/>
        <a:p>
          <a:endParaRPr lang="en-US"/>
        </a:p>
      </dgm:t>
    </dgm:pt>
    <dgm:pt modelId="{0C380237-5766-4E62-A004-31F8FDD8EB9B}" type="sibTrans" cxnId="{4EAD8D84-CD92-4A1B-B130-163C8E6AB588}">
      <dgm:prSet/>
      <dgm:spPr/>
      <dgm:t>
        <a:bodyPr/>
        <a:lstStyle/>
        <a:p>
          <a:endParaRPr lang="en-US"/>
        </a:p>
      </dgm:t>
    </dgm:pt>
    <dgm:pt modelId="{94C2917A-E6C5-4323-9E33-B864FA6F3F8B}">
      <dgm:prSet custT="1"/>
      <dgm:spPr/>
      <dgm:t>
        <a:bodyPr/>
        <a:lstStyle/>
        <a:p>
          <a:r>
            <a:rPr lang="en-US" sz="1800" b="1" dirty="0" smtClean="0">
              <a:solidFill>
                <a:schemeClr val="tx1"/>
              </a:solidFill>
            </a:rPr>
            <a:t>What is the technology? (EAR/ITAR)</a:t>
          </a:r>
          <a:endParaRPr lang="en-US" sz="1800" b="1" dirty="0">
            <a:solidFill>
              <a:schemeClr val="tx1"/>
            </a:solidFill>
          </a:endParaRPr>
        </a:p>
      </dgm:t>
    </dgm:pt>
    <dgm:pt modelId="{2522411F-3F93-401A-896E-2570506463A1}" type="parTrans" cxnId="{79EA8DB9-4DC1-4542-B780-F715D3F22322}">
      <dgm:prSet/>
      <dgm:spPr/>
      <dgm:t>
        <a:bodyPr/>
        <a:lstStyle/>
        <a:p>
          <a:endParaRPr lang="en-US"/>
        </a:p>
      </dgm:t>
    </dgm:pt>
    <dgm:pt modelId="{A3B3CE40-A5CC-4F07-B88E-AC13D0CE3A79}" type="sibTrans" cxnId="{79EA8DB9-4DC1-4542-B780-F715D3F22322}">
      <dgm:prSet/>
      <dgm:spPr/>
      <dgm:t>
        <a:bodyPr/>
        <a:lstStyle/>
        <a:p>
          <a:endParaRPr lang="en-US"/>
        </a:p>
      </dgm:t>
    </dgm:pt>
    <dgm:pt modelId="{C0B58011-336C-46E0-A845-15FCF132F65A}">
      <dgm:prSet custT="1"/>
      <dgm:spPr/>
      <dgm:t>
        <a:bodyPr/>
        <a:lstStyle/>
        <a:p>
          <a:r>
            <a:rPr lang="en-US" sz="1800" b="1" dirty="0" smtClean="0">
              <a:solidFill>
                <a:schemeClr val="tx1"/>
              </a:solidFill>
            </a:rPr>
            <a:t>Foreign Nexus / Collaboration</a:t>
          </a:r>
          <a:endParaRPr lang="en-US" sz="1800" b="1" dirty="0">
            <a:solidFill>
              <a:schemeClr val="tx1"/>
            </a:solidFill>
          </a:endParaRPr>
        </a:p>
      </dgm:t>
    </dgm:pt>
    <dgm:pt modelId="{9154A8EE-8C8A-4E2C-87CF-5F771C22C4C4}" type="parTrans" cxnId="{CF5205E4-63D5-4955-9699-B9BA4770AAD7}">
      <dgm:prSet/>
      <dgm:spPr/>
      <dgm:t>
        <a:bodyPr/>
        <a:lstStyle/>
        <a:p>
          <a:endParaRPr lang="en-US"/>
        </a:p>
      </dgm:t>
    </dgm:pt>
    <dgm:pt modelId="{AEDFF7C0-0F08-4499-9BAC-6047DF1DB932}" type="sibTrans" cxnId="{CF5205E4-63D5-4955-9699-B9BA4770AAD7}">
      <dgm:prSet/>
      <dgm:spPr/>
      <dgm:t>
        <a:bodyPr/>
        <a:lstStyle/>
        <a:p>
          <a:endParaRPr lang="en-US"/>
        </a:p>
      </dgm:t>
    </dgm:pt>
    <dgm:pt modelId="{6CFA173E-3115-444D-9EFA-8E6CC7B4F352}">
      <dgm:prSet custT="1"/>
      <dgm:spPr/>
      <dgm:t>
        <a:bodyPr/>
        <a:lstStyle/>
        <a:p>
          <a:r>
            <a:rPr lang="en-US" sz="1800" b="1" dirty="0" smtClean="0">
              <a:solidFill>
                <a:schemeClr val="tx1"/>
              </a:solidFill>
            </a:rPr>
            <a:t>Entity List</a:t>
          </a:r>
          <a:endParaRPr lang="en-US" sz="1800" b="1" dirty="0">
            <a:solidFill>
              <a:schemeClr val="tx1"/>
            </a:solidFill>
          </a:endParaRPr>
        </a:p>
      </dgm:t>
    </dgm:pt>
    <dgm:pt modelId="{082AFFA9-4CD8-4063-85BF-53352EA5C11F}" type="parTrans" cxnId="{598D8E02-466F-447C-87A7-B58613579598}">
      <dgm:prSet/>
      <dgm:spPr/>
      <dgm:t>
        <a:bodyPr/>
        <a:lstStyle/>
        <a:p>
          <a:endParaRPr lang="en-US"/>
        </a:p>
      </dgm:t>
    </dgm:pt>
    <dgm:pt modelId="{7B7D73D5-7184-461E-9DC2-3C3802CC0C66}" type="sibTrans" cxnId="{598D8E02-466F-447C-87A7-B58613579598}">
      <dgm:prSet/>
      <dgm:spPr/>
      <dgm:t>
        <a:bodyPr/>
        <a:lstStyle/>
        <a:p>
          <a:endParaRPr lang="en-US"/>
        </a:p>
      </dgm:t>
    </dgm:pt>
    <dgm:pt modelId="{8C7C2123-B60F-4160-8950-021918742879}">
      <dgm:prSet custT="1"/>
      <dgm:spPr/>
      <dgm:t>
        <a:bodyPr/>
        <a:lstStyle/>
        <a:p>
          <a:r>
            <a:rPr lang="en-US" sz="1800" b="1" dirty="0" smtClean="0">
              <a:solidFill>
                <a:schemeClr val="tx1"/>
              </a:solidFill>
            </a:rPr>
            <a:t>Proprietary,  non-public domain, NDA, Secrecy order, publication restriction, etc. </a:t>
          </a:r>
          <a:endParaRPr lang="en-US" sz="1800" b="1" dirty="0">
            <a:solidFill>
              <a:schemeClr val="tx1"/>
            </a:solidFill>
          </a:endParaRPr>
        </a:p>
      </dgm:t>
    </dgm:pt>
    <dgm:pt modelId="{8BCDFE84-657F-4A37-8DB7-915E472CF1B7}" type="parTrans" cxnId="{A54534B5-608D-4D50-BE60-CFDE6D0B36E3}">
      <dgm:prSet/>
      <dgm:spPr/>
      <dgm:t>
        <a:bodyPr/>
        <a:lstStyle/>
        <a:p>
          <a:endParaRPr lang="en-US"/>
        </a:p>
      </dgm:t>
    </dgm:pt>
    <dgm:pt modelId="{4D59C39A-F677-4A7B-8942-0EEF03AA980E}" type="sibTrans" cxnId="{A54534B5-608D-4D50-BE60-CFDE6D0B36E3}">
      <dgm:prSet/>
      <dgm:spPr/>
      <dgm:t>
        <a:bodyPr/>
        <a:lstStyle/>
        <a:p>
          <a:endParaRPr lang="en-US"/>
        </a:p>
      </dgm:t>
    </dgm:pt>
    <dgm:pt modelId="{72E1F6AE-0FAD-4B6E-A7AF-C3792DD37679}">
      <dgm:prSet custT="1"/>
      <dgm:spPr/>
      <dgm:t>
        <a:bodyPr/>
        <a:lstStyle/>
        <a:p>
          <a:r>
            <a:rPr lang="en-US" sz="1800" b="1" dirty="0" smtClean="0">
              <a:solidFill>
                <a:schemeClr val="tx1"/>
              </a:solidFill>
            </a:rPr>
            <a:t>OFAC List (SDN)</a:t>
          </a:r>
          <a:endParaRPr lang="en-US" sz="1800" b="1" dirty="0">
            <a:solidFill>
              <a:schemeClr val="tx1"/>
            </a:solidFill>
          </a:endParaRPr>
        </a:p>
      </dgm:t>
    </dgm:pt>
    <dgm:pt modelId="{10A6876B-93B6-4191-B87A-40820583B731}" type="parTrans" cxnId="{FEC3D763-C9F4-4806-B32A-3F376BE6DED4}">
      <dgm:prSet/>
      <dgm:spPr/>
      <dgm:t>
        <a:bodyPr/>
        <a:lstStyle/>
        <a:p>
          <a:endParaRPr lang="en-US"/>
        </a:p>
      </dgm:t>
    </dgm:pt>
    <dgm:pt modelId="{DF013E23-19B8-433B-B64D-E4F4D202A4DC}" type="sibTrans" cxnId="{FEC3D763-C9F4-4806-B32A-3F376BE6DED4}">
      <dgm:prSet/>
      <dgm:spPr/>
      <dgm:t>
        <a:bodyPr/>
        <a:lstStyle/>
        <a:p>
          <a:endParaRPr lang="en-US"/>
        </a:p>
      </dgm:t>
    </dgm:pt>
    <dgm:pt modelId="{DA2A0F33-141D-4159-89C0-0E1AB4D992F2}">
      <dgm:prSet custT="1"/>
      <dgm:spPr/>
      <dgm:t>
        <a:bodyPr/>
        <a:lstStyle/>
        <a:p>
          <a:r>
            <a:rPr lang="en-US" sz="1800" b="1" dirty="0" smtClean="0">
              <a:solidFill>
                <a:schemeClr val="tx1"/>
              </a:solidFill>
            </a:rPr>
            <a:t>Denied Persons (terrorists, SDN’s)</a:t>
          </a:r>
          <a:endParaRPr lang="en-US" sz="1800" b="1" dirty="0">
            <a:solidFill>
              <a:schemeClr val="tx1"/>
            </a:solidFill>
          </a:endParaRPr>
        </a:p>
      </dgm:t>
    </dgm:pt>
    <dgm:pt modelId="{34D861B8-7346-4467-94CA-82CE51D884E7}" type="parTrans" cxnId="{058669D2-0E2A-40C6-B71B-FAE0B558DA8B}">
      <dgm:prSet/>
      <dgm:spPr/>
      <dgm:t>
        <a:bodyPr/>
        <a:lstStyle/>
        <a:p>
          <a:endParaRPr lang="en-US"/>
        </a:p>
      </dgm:t>
    </dgm:pt>
    <dgm:pt modelId="{03BFA27A-BA3A-4354-8193-8A62FDD0E400}" type="sibTrans" cxnId="{058669D2-0E2A-40C6-B71B-FAE0B558DA8B}">
      <dgm:prSet/>
      <dgm:spPr/>
      <dgm:t>
        <a:bodyPr/>
        <a:lstStyle/>
        <a:p>
          <a:endParaRPr lang="en-US"/>
        </a:p>
      </dgm:t>
    </dgm:pt>
    <dgm:pt modelId="{9434C00F-3637-42E3-90E5-6B432F43892E}">
      <dgm:prSet custT="1"/>
      <dgm:spPr/>
      <dgm:t>
        <a:bodyPr/>
        <a:lstStyle/>
        <a:p>
          <a:r>
            <a:rPr lang="en-US" sz="1800" b="1" dirty="0" smtClean="0">
              <a:solidFill>
                <a:schemeClr val="tx1"/>
              </a:solidFill>
            </a:rPr>
            <a:t>Commercial</a:t>
          </a:r>
          <a:endParaRPr lang="en-US" sz="1800" b="1" dirty="0">
            <a:solidFill>
              <a:schemeClr val="tx1"/>
            </a:solidFill>
          </a:endParaRPr>
        </a:p>
      </dgm:t>
    </dgm:pt>
    <dgm:pt modelId="{32878583-95CE-4F9A-B80E-73732035E2F9}" type="parTrans" cxnId="{5F2A0599-C1EA-4136-B8C7-1EAB5CF094BC}">
      <dgm:prSet/>
      <dgm:spPr/>
      <dgm:t>
        <a:bodyPr/>
        <a:lstStyle/>
        <a:p>
          <a:endParaRPr lang="en-US"/>
        </a:p>
      </dgm:t>
    </dgm:pt>
    <dgm:pt modelId="{31107254-D263-4EFB-BBB9-146742EDF49F}" type="sibTrans" cxnId="{5F2A0599-C1EA-4136-B8C7-1EAB5CF094BC}">
      <dgm:prSet/>
      <dgm:spPr/>
      <dgm:t>
        <a:bodyPr/>
        <a:lstStyle/>
        <a:p>
          <a:endParaRPr lang="en-US"/>
        </a:p>
      </dgm:t>
    </dgm:pt>
    <dgm:pt modelId="{4A80BEA0-8651-4A88-B5A5-49179608057B}">
      <dgm:prSet custT="1"/>
      <dgm:spPr/>
      <dgm:t>
        <a:bodyPr/>
        <a:lstStyle/>
        <a:p>
          <a:r>
            <a:rPr lang="en-US" sz="1800" b="1" dirty="0" smtClean="0">
              <a:solidFill>
                <a:schemeClr val="tx1"/>
              </a:solidFill>
            </a:rPr>
            <a:t>Military</a:t>
          </a:r>
          <a:endParaRPr lang="en-US" sz="1800" b="1" dirty="0">
            <a:solidFill>
              <a:schemeClr val="tx1"/>
            </a:solidFill>
          </a:endParaRPr>
        </a:p>
      </dgm:t>
    </dgm:pt>
    <dgm:pt modelId="{18CFAB8D-A413-46D6-934F-7F1D10AD89AD}" type="parTrans" cxnId="{6DF0A10E-3863-4563-A2DE-CE60118881AF}">
      <dgm:prSet/>
      <dgm:spPr/>
      <dgm:t>
        <a:bodyPr/>
        <a:lstStyle/>
        <a:p>
          <a:endParaRPr lang="en-US"/>
        </a:p>
      </dgm:t>
    </dgm:pt>
    <dgm:pt modelId="{CE8FF5B8-5AE7-4A53-8D88-A7B088BD2896}" type="sibTrans" cxnId="{6DF0A10E-3863-4563-A2DE-CE60118881AF}">
      <dgm:prSet/>
      <dgm:spPr/>
      <dgm:t>
        <a:bodyPr/>
        <a:lstStyle/>
        <a:p>
          <a:endParaRPr lang="en-US"/>
        </a:p>
      </dgm:t>
    </dgm:pt>
    <dgm:pt modelId="{392A79C0-FCF8-40B2-8218-09BB7D2CB888}">
      <dgm:prSet custT="1"/>
      <dgm:spPr/>
      <dgm:t>
        <a:bodyPr/>
        <a:lstStyle/>
        <a:p>
          <a:r>
            <a:rPr lang="en-US" sz="1800" b="1" dirty="0" smtClean="0">
              <a:solidFill>
                <a:schemeClr val="tx1"/>
              </a:solidFill>
            </a:rPr>
            <a:t>Who is funding the project?</a:t>
          </a:r>
          <a:endParaRPr lang="en-US" sz="1800" b="1" dirty="0">
            <a:solidFill>
              <a:schemeClr val="tx1"/>
            </a:solidFill>
          </a:endParaRPr>
        </a:p>
      </dgm:t>
    </dgm:pt>
    <dgm:pt modelId="{92967F17-08FA-4548-A048-B77C175D804C}" type="parTrans" cxnId="{A6C87D5E-A0C8-45B9-8893-3B940D224DE2}">
      <dgm:prSet/>
      <dgm:spPr/>
      <dgm:t>
        <a:bodyPr/>
        <a:lstStyle/>
        <a:p>
          <a:endParaRPr lang="en-US"/>
        </a:p>
      </dgm:t>
    </dgm:pt>
    <dgm:pt modelId="{17D37209-C544-4CCF-B19A-FC6B4C3018C3}" type="sibTrans" cxnId="{A6C87D5E-A0C8-45B9-8893-3B940D224DE2}">
      <dgm:prSet/>
      <dgm:spPr/>
      <dgm:t>
        <a:bodyPr/>
        <a:lstStyle/>
        <a:p>
          <a:endParaRPr lang="en-US"/>
        </a:p>
      </dgm:t>
    </dgm:pt>
    <dgm:pt modelId="{64AF6BE9-BA38-494C-A753-B4F0A086FD4A}">
      <dgm:prSet custT="1"/>
      <dgm:spPr/>
      <dgm:t>
        <a:bodyPr/>
        <a:lstStyle/>
        <a:p>
          <a:r>
            <a:rPr lang="en-US" sz="1800" b="1" dirty="0" smtClean="0">
              <a:solidFill>
                <a:schemeClr val="tx1"/>
              </a:solidFill>
            </a:rPr>
            <a:t>Foreign Government / Military</a:t>
          </a:r>
          <a:endParaRPr lang="en-US" sz="1800" b="1" dirty="0">
            <a:solidFill>
              <a:schemeClr val="tx1"/>
            </a:solidFill>
          </a:endParaRPr>
        </a:p>
      </dgm:t>
    </dgm:pt>
    <dgm:pt modelId="{B9ED2E85-823A-414C-A759-577FE85C058B}" type="parTrans" cxnId="{64561871-2D91-4AAD-9991-B943292F5A8F}">
      <dgm:prSet/>
      <dgm:spPr/>
      <dgm:t>
        <a:bodyPr/>
        <a:lstStyle/>
        <a:p>
          <a:endParaRPr lang="en-US"/>
        </a:p>
      </dgm:t>
    </dgm:pt>
    <dgm:pt modelId="{313A01F6-7216-4AAC-BB93-2173CCDE345A}" type="sibTrans" cxnId="{64561871-2D91-4AAD-9991-B943292F5A8F}">
      <dgm:prSet/>
      <dgm:spPr/>
      <dgm:t>
        <a:bodyPr/>
        <a:lstStyle/>
        <a:p>
          <a:endParaRPr lang="en-US"/>
        </a:p>
      </dgm:t>
    </dgm:pt>
    <dgm:pt modelId="{B14B1DBD-724C-4F4E-9EC7-EE2A2BFF1224}">
      <dgm:prSet custT="1"/>
      <dgm:spPr/>
      <dgm:t>
        <a:bodyPr/>
        <a:lstStyle/>
        <a:p>
          <a:r>
            <a:rPr lang="en-US" sz="1800" b="1" dirty="0" smtClean="0">
              <a:solidFill>
                <a:schemeClr val="tx1"/>
              </a:solidFill>
            </a:rPr>
            <a:t>Who are the Participants</a:t>
          </a:r>
          <a:endParaRPr lang="en-US" sz="1800" b="1" dirty="0">
            <a:solidFill>
              <a:schemeClr val="tx1"/>
            </a:solidFill>
          </a:endParaRPr>
        </a:p>
      </dgm:t>
    </dgm:pt>
    <dgm:pt modelId="{2FBFF39B-336C-4AC1-9F78-03F5934561CC}" type="parTrans" cxnId="{2E7D99F7-F7A6-4D3E-ABA9-82A191846EAC}">
      <dgm:prSet/>
      <dgm:spPr/>
      <dgm:t>
        <a:bodyPr/>
        <a:lstStyle/>
        <a:p>
          <a:endParaRPr lang="en-US"/>
        </a:p>
      </dgm:t>
    </dgm:pt>
    <dgm:pt modelId="{D08559E4-209A-4FEF-8A33-73C6BA9F8C70}" type="sibTrans" cxnId="{2E7D99F7-F7A6-4D3E-ABA9-82A191846EAC}">
      <dgm:prSet/>
      <dgm:spPr/>
      <dgm:t>
        <a:bodyPr/>
        <a:lstStyle/>
        <a:p>
          <a:endParaRPr lang="en-US"/>
        </a:p>
      </dgm:t>
    </dgm:pt>
    <dgm:pt modelId="{141B7633-A216-4D50-B250-7264E1CAF852}">
      <dgm:prSet custT="1"/>
      <dgm:spPr/>
      <dgm:t>
        <a:bodyPr/>
        <a:lstStyle/>
        <a:p>
          <a:r>
            <a:rPr lang="en-US" sz="1800" b="1" dirty="0" smtClean="0">
              <a:solidFill>
                <a:schemeClr val="tx1"/>
              </a:solidFill>
            </a:rPr>
            <a:t>Deemed Exports</a:t>
          </a:r>
          <a:endParaRPr lang="en-US" sz="1800" b="1" dirty="0">
            <a:solidFill>
              <a:schemeClr val="tx1"/>
            </a:solidFill>
          </a:endParaRPr>
        </a:p>
      </dgm:t>
    </dgm:pt>
    <dgm:pt modelId="{653A3966-681C-4108-B716-CE7CEFE34F35}" type="parTrans" cxnId="{BA0AC7AE-3C89-4300-BCCE-107A4C5AEE77}">
      <dgm:prSet/>
      <dgm:spPr/>
      <dgm:t>
        <a:bodyPr/>
        <a:lstStyle/>
        <a:p>
          <a:endParaRPr lang="en-US"/>
        </a:p>
      </dgm:t>
    </dgm:pt>
    <dgm:pt modelId="{2A29D575-37B2-4605-82D4-BDA2B45C0C2D}" type="sibTrans" cxnId="{BA0AC7AE-3C89-4300-BCCE-107A4C5AEE77}">
      <dgm:prSet/>
      <dgm:spPr/>
      <dgm:t>
        <a:bodyPr/>
        <a:lstStyle/>
        <a:p>
          <a:endParaRPr lang="en-US"/>
        </a:p>
      </dgm:t>
    </dgm:pt>
    <dgm:pt modelId="{C166B566-8DA2-447E-8E25-C05412B70617}">
      <dgm:prSet custT="1"/>
      <dgm:spPr/>
      <dgm:t>
        <a:bodyPr/>
        <a:lstStyle/>
        <a:p>
          <a:r>
            <a:rPr lang="en-US" sz="1800" b="1" dirty="0" smtClean="0">
              <a:solidFill>
                <a:schemeClr val="tx1"/>
              </a:solidFill>
            </a:rPr>
            <a:t>Both?</a:t>
          </a:r>
          <a:endParaRPr lang="en-US" sz="1800" b="1" dirty="0">
            <a:solidFill>
              <a:schemeClr val="tx1"/>
            </a:solidFill>
          </a:endParaRPr>
        </a:p>
      </dgm:t>
    </dgm:pt>
    <dgm:pt modelId="{F7E07653-3197-4A5B-AD27-511F78C20CE7}" type="parTrans" cxnId="{000694C9-0199-4ED0-BCF8-37E1590625E6}">
      <dgm:prSet/>
      <dgm:spPr/>
      <dgm:t>
        <a:bodyPr/>
        <a:lstStyle/>
        <a:p>
          <a:endParaRPr lang="en-US"/>
        </a:p>
      </dgm:t>
    </dgm:pt>
    <dgm:pt modelId="{1DE4733D-5AEC-4085-859F-16E8A57B1EB6}" type="sibTrans" cxnId="{000694C9-0199-4ED0-BCF8-37E1590625E6}">
      <dgm:prSet/>
      <dgm:spPr/>
      <dgm:t>
        <a:bodyPr/>
        <a:lstStyle/>
        <a:p>
          <a:endParaRPr lang="en-US"/>
        </a:p>
      </dgm:t>
    </dgm:pt>
    <dgm:pt modelId="{FE8B3CF6-6471-4E78-A75A-B52E83FD11B2}" type="pres">
      <dgm:prSet presAssocID="{20025386-0CA3-4315-9E59-0EEA418107A6}" presName="Name0" presStyleCnt="0">
        <dgm:presLayoutVars>
          <dgm:chMax val="7"/>
          <dgm:chPref val="7"/>
          <dgm:dir/>
          <dgm:animLvl val="lvl"/>
        </dgm:presLayoutVars>
      </dgm:prSet>
      <dgm:spPr/>
      <dgm:t>
        <a:bodyPr/>
        <a:lstStyle/>
        <a:p>
          <a:endParaRPr lang="en-US"/>
        </a:p>
      </dgm:t>
    </dgm:pt>
    <dgm:pt modelId="{F833F310-0464-4DFF-8393-8A53EAF43A75}" type="pres">
      <dgm:prSet presAssocID="{34AF82CA-99B0-4D04-8903-0AF1A1726A31}" presName="Accent1" presStyleCnt="0"/>
      <dgm:spPr/>
    </dgm:pt>
    <dgm:pt modelId="{DDEEA311-17DF-428F-83B3-DF2ED7C3CD59}" type="pres">
      <dgm:prSet presAssocID="{34AF82CA-99B0-4D04-8903-0AF1A1726A31}" presName="Accent" presStyleLbl="node1" presStyleIdx="0" presStyleCnt="4" custLinFactNeighborX="-26740"/>
      <dgm:spPr/>
      <dgm:t>
        <a:bodyPr/>
        <a:lstStyle/>
        <a:p>
          <a:endParaRPr lang="en-US"/>
        </a:p>
      </dgm:t>
    </dgm:pt>
    <dgm:pt modelId="{0A09C857-9B06-4A16-A55B-6A1E9D6C627F}" type="pres">
      <dgm:prSet presAssocID="{34AF82CA-99B0-4D04-8903-0AF1A1726A31}" presName="Child1" presStyleLbl="revTx" presStyleIdx="0" presStyleCnt="8" custScaleX="363665" custScaleY="195238" custLinFactX="52219" custLinFactNeighborX="100000" custLinFactNeighborY="11114">
        <dgm:presLayoutVars>
          <dgm:chMax val="0"/>
          <dgm:chPref val="0"/>
          <dgm:bulletEnabled val="1"/>
        </dgm:presLayoutVars>
      </dgm:prSet>
      <dgm:spPr/>
      <dgm:t>
        <a:bodyPr/>
        <a:lstStyle/>
        <a:p>
          <a:endParaRPr lang="en-US"/>
        </a:p>
      </dgm:t>
    </dgm:pt>
    <dgm:pt modelId="{26E80631-2BFC-4791-AE9E-AC3466699065}" type="pres">
      <dgm:prSet presAssocID="{34AF82CA-99B0-4D04-8903-0AF1A1726A31}" presName="Parent1" presStyleLbl="revTx" presStyleIdx="1" presStyleCnt="8" custLinFactNeighborX="-46543">
        <dgm:presLayoutVars>
          <dgm:chMax val="1"/>
          <dgm:chPref val="1"/>
          <dgm:bulletEnabled val="1"/>
        </dgm:presLayoutVars>
      </dgm:prSet>
      <dgm:spPr/>
      <dgm:t>
        <a:bodyPr/>
        <a:lstStyle/>
        <a:p>
          <a:endParaRPr lang="en-US"/>
        </a:p>
      </dgm:t>
    </dgm:pt>
    <dgm:pt modelId="{2ED7E649-3685-427D-A15B-6DB5511D6923}" type="pres">
      <dgm:prSet presAssocID="{41B29045-DB91-4C4F-99D0-57AB85B27061}" presName="Accent2" presStyleCnt="0"/>
      <dgm:spPr/>
    </dgm:pt>
    <dgm:pt modelId="{192FF413-CE7B-47BE-838A-2B7FD63F5ECC}" type="pres">
      <dgm:prSet presAssocID="{41B29045-DB91-4C4F-99D0-57AB85B27061}" presName="Accent" presStyleLbl="node1" presStyleIdx="1" presStyleCnt="4" custLinFactNeighborX="-26740"/>
      <dgm:spPr/>
    </dgm:pt>
    <dgm:pt modelId="{D43467D4-308E-455B-8CD0-80AE28C1C868}" type="pres">
      <dgm:prSet presAssocID="{41B29045-DB91-4C4F-99D0-57AB85B27061}" presName="Child2" presStyleLbl="revTx" presStyleIdx="2" presStyleCnt="8" custScaleX="272706" custScaleY="147618" custLinFactNeighborX="27627" custLinFactNeighborY="3009">
        <dgm:presLayoutVars>
          <dgm:chMax val="0"/>
          <dgm:chPref val="0"/>
          <dgm:bulletEnabled val="1"/>
        </dgm:presLayoutVars>
      </dgm:prSet>
      <dgm:spPr/>
      <dgm:t>
        <a:bodyPr/>
        <a:lstStyle/>
        <a:p>
          <a:endParaRPr lang="en-US"/>
        </a:p>
      </dgm:t>
    </dgm:pt>
    <dgm:pt modelId="{4A00C4C9-21A9-40A3-9161-D9BCC0E3AF22}" type="pres">
      <dgm:prSet presAssocID="{41B29045-DB91-4C4F-99D0-57AB85B27061}" presName="Parent2" presStyleLbl="revTx" presStyleIdx="3" presStyleCnt="8" custLinFactNeighborX="-46543">
        <dgm:presLayoutVars>
          <dgm:chMax val="1"/>
          <dgm:chPref val="1"/>
          <dgm:bulletEnabled val="1"/>
        </dgm:presLayoutVars>
      </dgm:prSet>
      <dgm:spPr/>
      <dgm:t>
        <a:bodyPr/>
        <a:lstStyle/>
        <a:p>
          <a:endParaRPr lang="en-US"/>
        </a:p>
      </dgm:t>
    </dgm:pt>
    <dgm:pt modelId="{F216927D-58E7-4DC9-96B8-516DCDA9DD07}" type="pres">
      <dgm:prSet presAssocID="{18BCFA8E-495C-45BA-A60F-7812123B6A61}" presName="Accent3" presStyleCnt="0"/>
      <dgm:spPr/>
    </dgm:pt>
    <dgm:pt modelId="{FB62B7EB-4366-4B08-9E38-1516ADFB43A5}" type="pres">
      <dgm:prSet presAssocID="{18BCFA8E-495C-45BA-A60F-7812123B6A61}" presName="Accent" presStyleLbl="node1" presStyleIdx="2" presStyleCnt="4" custLinFactNeighborX="-26740"/>
      <dgm:spPr/>
    </dgm:pt>
    <dgm:pt modelId="{8EA2E6CB-C36E-46E3-A2E7-8070E7F10E7D}" type="pres">
      <dgm:prSet presAssocID="{18BCFA8E-495C-45BA-A60F-7812123B6A61}" presName="Child3" presStyleLbl="revTx" presStyleIdx="4" presStyleCnt="8" custScaleX="332223" custScaleY="385714" custLinFactNeighborX="65546" custLinFactNeighborY="-2162">
        <dgm:presLayoutVars>
          <dgm:chMax val="0"/>
          <dgm:chPref val="0"/>
          <dgm:bulletEnabled val="1"/>
        </dgm:presLayoutVars>
      </dgm:prSet>
      <dgm:spPr/>
      <dgm:t>
        <a:bodyPr/>
        <a:lstStyle/>
        <a:p>
          <a:endParaRPr lang="en-US"/>
        </a:p>
      </dgm:t>
    </dgm:pt>
    <dgm:pt modelId="{98DEEDE0-4130-4334-BBEC-DF26C7A90169}" type="pres">
      <dgm:prSet presAssocID="{18BCFA8E-495C-45BA-A60F-7812123B6A61}" presName="Parent3" presStyleLbl="revTx" presStyleIdx="5" presStyleCnt="8" custLinFactNeighborX="-46543">
        <dgm:presLayoutVars>
          <dgm:chMax val="1"/>
          <dgm:chPref val="1"/>
          <dgm:bulletEnabled val="1"/>
        </dgm:presLayoutVars>
      </dgm:prSet>
      <dgm:spPr/>
      <dgm:t>
        <a:bodyPr/>
        <a:lstStyle/>
        <a:p>
          <a:endParaRPr lang="en-US"/>
        </a:p>
      </dgm:t>
    </dgm:pt>
    <dgm:pt modelId="{B8321E42-E65C-4588-B358-D94C964EF402}" type="pres">
      <dgm:prSet presAssocID="{8FB67102-74F5-47C5-9533-4A7A50ED668C}" presName="Accent4" presStyleCnt="0"/>
      <dgm:spPr/>
    </dgm:pt>
    <dgm:pt modelId="{B55E0378-526A-424C-BFD2-4F993BDDBC1C}" type="pres">
      <dgm:prSet presAssocID="{8FB67102-74F5-47C5-9533-4A7A50ED668C}" presName="Accent" presStyleLbl="node1" presStyleIdx="3" presStyleCnt="4" custLinFactNeighborX="-31124"/>
      <dgm:spPr/>
    </dgm:pt>
    <dgm:pt modelId="{0BF89995-52D3-4CB0-969E-5EE2E1FFD65D}" type="pres">
      <dgm:prSet presAssocID="{8FB67102-74F5-47C5-9533-4A7A50ED668C}" presName="Child4" presStyleLbl="revTx" presStyleIdx="6" presStyleCnt="8" custScaleX="282266" custScaleY="157143" custLinFactNeighborX="50192" custLinFactNeighborY="24533">
        <dgm:presLayoutVars>
          <dgm:chMax val="0"/>
          <dgm:chPref val="0"/>
          <dgm:bulletEnabled val="1"/>
        </dgm:presLayoutVars>
      </dgm:prSet>
      <dgm:spPr/>
      <dgm:t>
        <a:bodyPr/>
        <a:lstStyle/>
        <a:p>
          <a:endParaRPr lang="en-US"/>
        </a:p>
      </dgm:t>
    </dgm:pt>
    <dgm:pt modelId="{75DBF9F9-4E33-4061-8059-EAE58C5D64DA}" type="pres">
      <dgm:prSet presAssocID="{8FB67102-74F5-47C5-9533-4A7A50ED668C}" presName="Parent4" presStyleLbl="revTx" presStyleIdx="7" presStyleCnt="8" custLinFactNeighborX="-46543">
        <dgm:presLayoutVars>
          <dgm:chMax val="1"/>
          <dgm:chPref val="1"/>
          <dgm:bulletEnabled val="1"/>
        </dgm:presLayoutVars>
      </dgm:prSet>
      <dgm:spPr/>
      <dgm:t>
        <a:bodyPr/>
        <a:lstStyle/>
        <a:p>
          <a:endParaRPr lang="en-US"/>
        </a:p>
      </dgm:t>
    </dgm:pt>
  </dgm:ptLst>
  <dgm:cxnLst>
    <dgm:cxn modelId="{2E7D99F7-F7A6-4D3E-ABA9-82A191846EAC}" srcId="{18BCFA8E-495C-45BA-A60F-7812123B6A61}" destId="{B14B1DBD-724C-4F4E-9EC7-EE2A2BFF1224}" srcOrd="0" destOrd="0" parTransId="{2FBFF39B-336C-4AC1-9F78-03F5934561CC}" sibTransId="{D08559E4-209A-4FEF-8A33-73C6BA9F8C70}"/>
    <dgm:cxn modelId="{578EC7AB-2A78-42BF-8EA6-223F8AFCCAE0}" type="presOf" srcId="{18BCFA8E-495C-45BA-A60F-7812123B6A61}" destId="{98DEEDE0-4130-4334-BBEC-DF26C7A90169}" srcOrd="0" destOrd="0" presId="urn:microsoft.com/office/officeart/2009/layout/CircleArrowProcess"/>
    <dgm:cxn modelId="{A6C87D5E-A0C8-45B9-8893-3B940D224DE2}" srcId="{34AF82CA-99B0-4D04-8903-0AF1A1726A31}" destId="{392A79C0-FCF8-40B2-8218-09BB7D2CB888}" srcOrd="1" destOrd="0" parTransId="{92967F17-08FA-4548-A048-B77C175D804C}" sibTransId="{17D37209-C544-4CCF-B19A-FC6B4C3018C3}"/>
    <dgm:cxn modelId="{3C574AFE-1AE9-4002-B5A6-A7A10948285C}" type="presOf" srcId="{20025386-0CA3-4315-9E59-0EEA418107A6}" destId="{FE8B3CF6-6471-4E78-A75A-B52E83FD11B2}" srcOrd="0" destOrd="0" presId="urn:microsoft.com/office/officeart/2009/layout/CircleArrowProcess"/>
    <dgm:cxn modelId="{ADD55635-0F4D-4936-B3C1-377254925211}" type="presOf" srcId="{8FB67102-74F5-47C5-9533-4A7A50ED668C}" destId="{75DBF9F9-4E33-4061-8059-EAE58C5D64DA}" srcOrd="0" destOrd="0" presId="urn:microsoft.com/office/officeart/2009/layout/CircleArrowProcess"/>
    <dgm:cxn modelId="{9555BA9F-A931-463F-8C51-3160B0D6A840}" type="presOf" srcId="{34AF82CA-99B0-4D04-8903-0AF1A1726A31}" destId="{26E80631-2BFC-4791-AE9E-AC3466699065}" srcOrd="0" destOrd="0" presId="urn:microsoft.com/office/officeart/2009/layout/CircleArrowProcess"/>
    <dgm:cxn modelId="{456F3097-C780-4BA2-9945-F07F4CB72A96}" type="presOf" srcId="{9434C00F-3637-42E3-90E5-6B432F43892E}" destId="{0BF89995-52D3-4CB0-969E-5EE2E1FFD65D}" srcOrd="0" destOrd="0" presId="urn:microsoft.com/office/officeart/2009/layout/CircleArrowProcess"/>
    <dgm:cxn modelId="{4EAD8D84-CD92-4A1B-B130-163C8E6AB588}" srcId="{20025386-0CA3-4315-9E59-0EEA418107A6}" destId="{8FB67102-74F5-47C5-9533-4A7A50ED668C}" srcOrd="3" destOrd="0" parTransId="{94BC08F4-0F82-44EF-9C2D-372ADCE5F402}" sibTransId="{0C380237-5766-4E62-A004-31F8FDD8EB9B}"/>
    <dgm:cxn modelId="{BF1A6E26-3E84-4D84-80ED-5F8A9E59B896}" type="presOf" srcId="{94C2917A-E6C5-4323-9E33-B864FA6F3F8B}" destId="{0A09C857-9B06-4A16-A55B-6A1E9D6C627F}" srcOrd="0" destOrd="0" presId="urn:microsoft.com/office/officeart/2009/layout/CircleArrowProcess"/>
    <dgm:cxn modelId="{E407EAD6-B6DF-4E79-9470-00F9EFE973FD}" type="presOf" srcId="{B14B1DBD-724C-4F4E-9EC7-EE2A2BFF1224}" destId="{8EA2E6CB-C36E-46E3-A2E7-8070E7F10E7D}" srcOrd="0" destOrd="0" presId="urn:microsoft.com/office/officeart/2009/layout/CircleArrowProcess"/>
    <dgm:cxn modelId="{058669D2-0E2A-40C6-B71B-FAE0B558DA8B}" srcId="{B14B1DBD-724C-4F4E-9EC7-EE2A2BFF1224}" destId="{DA2A0F33-141D-4159-89C0-0E1AB4D992F2}" srcOrd="2" destOrd="0" parTransId="{34D861B8-7346-4467-94CA-82CE51D884E7}" sibTransId="{03BFA27A-BA3A-4354-8193-8A62FDD0E400}"/>
    <dgm:cxn modelId="{BA0AC7AE-3C89-4300-BCCE-107A4C5AEE77}" srcId="{41B29045-DB91-4C4F-99D0-57AB85B27061}" destId="{141B7633-A216-4D50-B250-7264E1CAF852}" srcOrd="1" destOrd="0" parTransId="{653A3966-681C-4108-B716-CE7CEFE34F35}" sibTransId="{2A29D575-37B2-4605-82D4-BDA2B45C0C2D}"/>
    <dgm:cxn modelId="{FEC3D763-C9F4-4806-B32A-3F376BE6DED4}" srcId="{B14B1DBD-724C-4F4E-9EC7-EE2A2BFF1224}" destId="{72E1F6AE-0FAD-4B6E-A7AF-C3792DD37679}" srcOrd="1" destOrd="0" parTransId="{10A6876B-93B6-4191-B87A-40820583B731}" sibTransId="{DF013E23-19B8-433B-B64D-E4F4D202A4DC}"/>
    <dgm:cxn modelId="{9E77DD1E-AFF5-4CF5-9581-866F7A89F22C}" type="presOf" srcId="{DA2A0F33-141D-4159-89C0-0E1AB4D992F2}" destId="{8EA2E6CB-C36E-46E3-A2E7-8070E7F10E7D}" srcOrd="0" destOrd="3" presId="urn:microsoft.com/office/officeart/2009/layout/CircleArrowProcess"/>
    <dgm:cxn modelId="{2708E1D0-92CF-4EAB-AEC6-755B7DB799AC}" type="presOf" srcId="{72E1F6AE-0FAD-4B6E-A7AF-C3792DD37679}" destId="{8EA2E6CB-C36E-46E3-A2E7-8070E7F10E7D}" srcOrd="0" destOrd="2" presId="urn:microsoft.com/office/officeart/2009/layout/CircleArrowProcess"/>
    <dgm:cxn modelId="{FB17B5C6-D4D1-414A-A27B-FEF77DD257E2}" type="presOf" srcId="{C0B58011-336C-46E0-A845-15FCF132F65A}" destId="{D43467D4-308E-455B-8CD0-80AE28C1C868}" srcOrd="0" destOrd="0" presId="urn:microsoft.com/office/officeart/2009/layout/CircleArrowProcess"/>
    <dgm:cxn modelId="{1564C343-DD65-48FD-AB7F-641DC0BC3522}" type="presOf" srcId="{64AF6BE9-BA38-494C-A753-B4F0A086FD4A}" destId="{8EA2E6CB-C36E-46E3-A2E7-8070E7F10E7D}" srcOrd="0" destOrd="4" presId="urn:microsoft.com/office/officeart/2009/layout/CircleArrowProcess"/>
    <dgm:cxn modelId="{64561871-2D91-4AAD-9991-B943292F5A8F}" srcId="{B14B1DBD-724C-4F4E-9EC7-EE2A2BFF1224}" destId="{64AF6BE9-BA38-494C-A753-B4F0A086FD4A}" srcOrd="3" destOrd="0" parTransId="{B9ED2E85-823A-414C-A759-577FE85C058B}" sibTransId="{313A01F6-7216-4AAC-BB93-2173CCDE345A}"/>
    <dgm:cxn modelId="{C9A0E421-FADB-48AE-BDE0-6FD6358FC23A}" srcId="{20025386-0CA3-4315-9E59-0EEA418107A6}" destId="{18BCFA8E-495C-45BA-A60F-7812123B6A61}" srcOrd="2" destOrd="0" parTransId="{61118942-C6DB-4CF0-9648-16E33B543331}" sibTransId="{3C4FFAE2-03B0-4C1B-9166-4F67C174960B}"/>
    <dgm:cxn modelId="{562E94BF-54D6-4E49-8480-5C08D2F6F465}" type="presOf" srcId="{C166B566-8DA2-447E-8E25-C05412B70617}" destId="{0BF89995-52D3-4CB0-969E-5EE2E1FFD65D}" srcOrd="0" destOrd="2" presId="urn:microsoft.com/office/officeart/2009/layout/CircleArrowProcess"/>
    <dgm:cxn modelId="{5F2A0599-C1EA-4136-B8C7-1EAB5CF094BC}" srcId="{8FB67102-74F5-47C5-9533-4A7A50ED668C}" destId="{9434C00F-3637-42E3-90E5-6B432F43892E}" srcOrd="0" destOrd="0" parTransId="{32878583-95CE-4F9A-B80E-73732035E2F9}" sibTransId="{31107254-D263-4EFB-BBB9-146742EDF49F}"/>
    <dgm:cxn modelId="{00EAACF9-6594-4624-96AF-774DBFEC0231}" type="presOf" srcId="{4A80BEA0-8651-4A88-B5A5-49179608057B}" destId="{0BF89995-52D3-4CB0-969E-5EE2E1FFD65D}" srcOrd="0" destOrd="1" presId="urn:microsoft.com/office/officeart/2009/layout/CircleArrowProcess"/>
    <dgm:cxn modelId="{0B19679A-22D1-4BFC-99F3-E15AECAECD6A}" type="presOf" srcId="{392A79C0-FCF8-40B2-8218-09BB7D2CB888}" destId="{0A09C857-9B06-4A16-A55B-6A1E9D6C627F}" srcOrd="0" destOrd="1" presId="urn:microsoft.com/office/officeart/2009/layout/CircleArrowProcess"/>
    <dgm:cxn modelId="{65BFBCE2-C074-4B0E-9AFE-544C11F3854D}" type="presOf" srcId="{6CFA173E-3115-444D-9EFA-8E6CC7B4F352}" destId="{8EA2E6CB-C36E-46E3-A2E7-8070E7F10E7D}" srcOrd="0" destOrd="1" presId="urn:microsoft.com/office/officeart/2009/layout/CircleArrowProcess"/>
    <dgm:cxn modelId="{598D8E02-466F-447C-87A7-B58613579598}" srcId="{B14B1DBD-724C-4F4E-9EC7-EE2A2BFF1224}" destId="{6CFA173E-3115-444D-9EFA-8E6CC7B4F352}" srcOrd="0" destOrd="0" parTransId="{082AFFA9-4CD8-4063-85BF-53352EA5C11F}" sibTransId="{7B7D73D5-7184-461E-9DC2-3C3802CC0C66}"/>
    <dgm:cxn modelId="{0CEE0158-3362-4B27-927F-8122FE024002}" type="presOf" srcId="{8C7C2123-B60F-4160-8950-021918742879}" destId="{0A09C857-9B06-4A16-A55B-6A1E9D6C627F}" srcOrd="0" destOrd="2" presId="urn:microsoft.com/office/officeart/2009/layout/CircleArrowProcess"/>
    <dgm:cxn modelId="{000694C9-0199-4ED0-BCF8-37E1590625E6}" srcId="{8FB67102-74F5-47C5-9533-4A7A50ED668C}" destId="{C166B566-8DA2-447E-8E25-C05412B70617}" srcOrd="2" destOrd="0" parTransId="{F7E07653-3197-4A5B-AD27-511F78C20CE7}" sibTransId="{1DE4733D-5AEC-4085-859F-16E8A57B1EB6}"/>
    <dgm:cxn modelId="{AE05628F-BB97-4AB5-8597-FC0F0A50FBC6}" type="presOf" srcId="{141B7633-A216-4D50-B250-7264E1CAF852}" destId="{D43467D4-308E-455B-8CD0-80AE28C1C868}" srcOrd="0" destOrd="1" presId="urn:microsoft.com/office/officeart/2009/layout/CircleArrowProcess"/>
    <dgm:cxn modelId="{A546A666-CD03-4702-9934-6C5C3AD128AE}" srcId="{20025386-0CA3-4315-9E59-0EEA418107A6}" destId="{34AF82CA-99B0-4D04-8903-0AF1A1726A31}" srcOrd="0" destOrd="0" parTransId="{D1441640-3D0E-4691-9228-0C6159F2ED8A}" sibTransId="{2013BFF0-63CB-48DE-AE66-74A392B199A6}"/>
    <dgm:cxn modelId="{79EA8DB9-4DC1-4542-B780-F715D3F22322}" srcId="{34AF82CA-99B0-4D04-8903-0AF1A1726A31}" destId="{94C2917A-E6C5-4323-9E33-B864FA6F3F8B}" srcOrd="0" destOrd="0" parTransId="{2522411F-3F93-401A-896E-2570506463A1}" sibTransId="{A3B3CE40-A5CC-4F07-B88E-AC13D0CE3A79}"/>
    <dgm:cxn modelId="{A54534B5-608D-4D50-BE60-CFDE6D0B36E3}" srcId="{34AF82CA-99B0-4D04-8903-0AF1A1726A31}" destId="{8C7C2123-B60F-4160-8950-021918742879}" srcOrd="2" destOrd="0" parTransId="{8BCDFE84-657F-4A37-8DB7-915E472CF1B7}" sibTransId="{4D59C39A-F677-4A7B-8942-0EEF03AA980E}"/>
    <dgm:cxn modelId="{B7AA2693-F4E4-43AB-921A-E233738F00AF}" type="presOf" srcId="{41B29045-DB91-4C4F-99D0-57AB85B27061}" destId="{4A00C4C9-21A9-40A3-9161-D9BCC0E3AF22}" srcOrd="0" destOrd="0" presId="urn:microsoft.com/office/officeart/2009/layout/CircleArrowProcess"/>
    <dgm:cxn modelId="{CF5205E4-63D5-4955-9699-B9BA4770AAD7}" srcId="{41B29045-DB91-4C4F-99D0-57AB85B27061}" destId="{C0B58011-336C-46E0-A845-15FCF132F65A}" srcOrd="0" destOrd="0" parTransId="{9154A8EE-8C8A-4E2C-87CF-5F771C22C4C4}" sibTransId="{AEDFF7C0-0F08-4499-9BAC-6047DF1DB932}"/>
    <dgm:cxn modelId="{162CFB8D-66AB-480B-B64F-3DA8687F1AEC}" srcId="{20025386-0CA3-4315-9E59-0EEA418107A6}" destId="{41B29045-DB91-4C4F-99D0-57AB85B27061}" srcOrd="1" destOrd="0" parTransId="{5DA82635-1A26-4483-A7CF-919189155F4D}" sibTransId="{0615E044-DC60-4C63-809E-D277E20FDE75}"/>
    <dgm:cxn modelId="{6DF0A10E-3863-4563-A2DE-CE60118881AF}" srcId="{8FB67102-74F5-47C5-9533-4A7A50ED668C}" destId="{4A80BEA0-8651-4A88-B5A5-49179608057B}" srcOrd="1" destOrd="0" parTransId="{18CFAB8D-A413-46D6-934F-7F1D10AD89AD}" sibTransId="{CE8FF5B8-5AE7-4A53-8D88-A7B088BD2896}"/>
    <dgm:cxn modelId="{3F0E972B-23D1-4C43-A20E-3F0CA9D47627}" type="presParOf" srcId="{FE8B3CF6-6471-4E78-A75A-B52E83FD11B2}" destId="{F833F310-0464-4DFF-8393-8A53EAF43A75}" srcOrd="0" destOrd="0" presId="urn:microsoft.com/office/officeart/2009/layout/CircleArrowProcess"/>
    <dgm:cxn modelId="{C5742F19-C8B1-439E-AB5E-D841AF6CEF7D}" type="presParOf" srcId="{F833F310-0464-4DFF-8393-8A53EAF43A75}" destId="{DDEEA311-17DF-428F-83B3-DF2ED7C3CD59}" srcOrd="0" destOrd="0" presId="urn:microsoft.com/office/officeart/2009/layout/CircleArrowProcess"/>
    <dgm:cxn modelId="{8E784F32-6A5D-4068-9BC7-0549BB6CCB70}" type="presParOf" srcId="{FE8B3CF6-6471-4E78-A75A-B52E83FD11B2}" destId="{0A09C857-9B06-4A16-A55B-6A1E9D6C627F}" srcOrd="1" destOrd="0" presId="urn:microsoft.com/office/officeart/2009/layout/CircleArrowProcess"/>
    <dgm:cxn modelId="{A1D70ED7-70B4-4328-9A8B-939E1CA07C19}" type="presParOf" srcId="{FE8B3CF6-6471-4E78-A75A-B52E83FD11B2}" destId="{26E80631-2BFC-4791-AE9E-AC3466699065}" srcOrd="2" destOrd="0" presId="urn:microsoft.com/office/officeart/2009/layout/CircleArrowProcess"/>
    <dgm:cxn modelId="{A4FE8314-A75A-4C57-BB15-5E013B70D0BB}" type="presParOf" srcId="{FE8B3CF6-6471-4E78-A75A-B52E83FD11B2}" destId="{2ED7E649-3685-427D-A15B-6DB5511D6923}" srcOrd="3" destOrd="0" presId="urn:microsoft.com/office/officeart/2009/layout/CircleArrowProcess"/>
    <dgm:cxn modelId="{11E5F2B5-86DF-4EDB-9069-FED8040C03CE}" type="presParOf" srcId="{2ED7E649-3685-427D-A15B-6DB5511D6923}" destId="{192FF413-CE7B-47BE-838A-2B7FD63F5ECC}" srcOrd="0" destOrd="0" presId="urn:microsoft.com/office/officeart/2009/layout/CircleArrowProcess"/>
    <dgm:cxn modelId="{0C9D44AE-AE2A-46A6-814A-7C15F6A3156B}" type="presParOf" srcId="{FE8B3CF6-6471-4E78-A75A-B52E83FD11B2}" destId="{D43467D4-308E-455B-8CD0-80AE28C1C868}" srcOrd="4" destOrd="0" presId="urn:microsoft.com/office/officeart/2009/layout/CircleArrowProcess"/>
    <dgm:cxn modelId="{5CBDA32A-3597-44B8-A2DC-8CCB4AB73F4A}" type="presParOf" srcId="{FE8B3CF6-6471-4E78-A75A-B52E83FD11B2}" destId="{4A00C4C9-21A9-40A3-9161-D9BCC0E3AF22}" srcOrd="5" destOrd="0" presId="urn:microsoft.com/office/officeart/2009/layout/CircleArrowProcess"/>
    <dgm:cxn modelId="{948AEB83-BE04-40A7-9BAE-955E77695E29}" type="presParOf" srcId="{FE8B3CF6-6471-4E78-A75A-B52E83FD11B2}" destId="{F216927D-58E7-4DC9-96B8-516DCDA9DD07}" srcOrd="6" destOrd="0" presId="urn:microsoft.com/office/officeart/2009/layout/CircleArrowProcess"/>
    <dgm:cxn modelId="{E7223268-8025-4BB2-AE2A-D9588DED603E}" type="presParOf" srcId="{F216927D-58E7-4DC9-96B8-516DCDA9DD07}" destId="{FB62B7EB-4366-4B08-9E38-1516ADFB43A5}" srcOrd="0" destOrd="0" presId="urn:microsoft.com/office/officeart/2009/layout/CircleArrowProcess"/>
    <dgm:cxn modelId="{8646C9F0-ED67-490F-B720-04C03B47DFA3}" type="presParOf" srcId="{FE8B3CF6-6471-4E78-A75A-B52E83FD11B2}" destId="{8EA2E6CB-C36E-46E3-A2E7-8070E7F10E7D}" srcOrd="7" destOrd="0" presId="urn:microsoft.com/office/officeart/2009/layout/CircleArrowProcess"/>
    <dgm:cxn modelId="{04EA35DF-7469-4F32-BCC0-253559939115}" type="presParOf" srcId="{FE8B3CF6-6471-4E78-A75A-B52E83FD11B2}" destId="{98DEEDE0-4130-4334-BBEC-DF26C7A90169}" srcOrd="8" destOrd="0" presId="urn:microsoft.com/office/officeart/2009/layout/CircleArrowProcess"/>
    <dgm:cxn modelId="{2532B97A-C82A-4632-BAB7-F9841B777437}" type="presParOf" srcId="{FE8B3CF6-6471-4E78-A75A-B52E83FD11B2}" destId="{B8321E42-E65C-4588-B358-D94C964EF402}" srcOrd="9" destOrd="0" presId="urn:microsoft.com/office/officeart/2009/layout/CircleArrowProcess"/>
    <dgm:cxn modelId="{CFF5D04D-A8F5-4E41-89AB-7534CCB570D0}" type="presParOf" srcId="{B8321E42-E65C-4588-B358-D94C964EF402}" destId="{B55E0378-526A-424C-BFD2-4F993BDDBC1C}" srcOrd="0" destOrd="0" presId="urn:microsoft.com/office/officeart/2009/layout/CircleArrowProcess"/>
    <dgm:cxn modelId="{39AA5271-B1F2-45B5-9790-EB9821B45677}" type="presParOf" srcId="{FE8B3CF6-6471-4E78-A75A-B52E83FD11B2}" destId="{0BF89995-52D3-4CB0-969E-5EE2E1FFD65D}" srcOrd="10" destOrd="0" presId="urn:microsoft.com/office/officeart/2009/layout/CircleArrowProcess"/>
    <dgm:cxn modelId="{AE23A4F2-5F1B-4721-A665-FD89CCED528E}" type="presParOf" srcId="{FE8B3CF6-6471-4E78-A75A-B52E83FD11B2}" destId="{75DBF9F9-4E33-4061-8059-EAE58C5D64DA}"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946" tIns="45972" rIns="91946" bIns="45972" rtlCol="0"/>
          <a:lstStyle>
            <a:lvl1pPr algn="l" fontAlgn="auto">
              <a:spcBef>
                <a:spcPts val="0"/>
              </a:spcBef>
              <a:spcAft>
                <a:spcPts val="0"/>
              </a:spcAft>
              <a:defRPr sz="1200" b="0">
                <a:latin typeface="+mn-lt"/>
              </a:defRPr>
            </a:lvl1pPr>
          </a:lstStyle>
          <a:p>
            <a:pPr>
              <a:defRPr/>
            </a:pPr>
            <a:r>
              <a:rPr lang="en-US" smtClean="0"/>
              <a:t>SPaRKS Workshop-Regulatory Compliance</a:t>
            </a:r>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946" tIns="45972" rIns="91946" bIns="45972" rtlCol="0"/>
          <a:lstStyle>
            <a:lvl1pPr algn="r" fontAlgn="auto">
              <a:spcBef>
                <a:spcPts val="0"/>
              </a:spcBef>
              <a:spcAft>
                <a:spcPts val="0"/>
              </a:spcAft>
              <a:defRPr sz="1200" b="0">
                <a:latin typeface="+mn-lt"/>
              </a:defRPr>
            </a:lvl1pPr>
          </a:lstStyle>
          <a:p>
            <a:pPr>
              <a:defRPr/>
            </a:pPr>
            <a:fld id="{10FEF60B-236E-451E-9FCF-F08805891BF2}" type="datetimeFigureOut">
              <a:rPr lang="en-US"/>
              <a:pPr>
                <a:defRPr/>
              </a:pPr>
              <a:t>7/13/2012</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946" tIns="45972" rIns="91946" bIns="45972" rtlCol="0" anchor="b"/>
          <a:lstStyle>
            <a:lvl1pPr algn="l" fontAlgn="auto">
              <a:spcBef>
                <a:spcPts val="0"/>
              </a:spcBef>
              <a:spcAft>
                <a:spcPts val="0"/>
              </a:spcAft>
              <a:defRPr sz="1200" b="0">
                <a:latin typeface="+mn-lt"/>
              </a:defRPr>
            </a:lvl1pPr>
          </a:lstStyle>
          <a:p>
            <a:pPr>
              <a:defRPr/>
            </a:pPr>
            <a:r>
              <a:rPr lang="en-US" smtClean="0"/>
              <a:t>Office of Research &amp; Commercialization</a:t>
            </a:r>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946" tIns="45972" rIns="91946" bIns="45972" rtlCol="0" anchor="b"/>
          <a:lstStyle>
            <a:lvl1pPr algn="r" fontAlgn="auto">
              <a:spcBef>
                <a:spcPts val="0"/>
              </a:spcBef>
              <a:spcAft>
                <a:spcPts val="0"/>
              </a:spcAft>
              <a:defRPr sz="1200" b="0">
                <a:latin typeface="+mn-lt"/>
              </a:defRPr>
            </a:lvl1pPr>
          </a:lstStyle>
          <a:p>
            <a:pPr>
              <a:defRPr/>
            </a:pPr>
            <a:fld id="{7C44E852-20FA-4242-B19A-42714B409159}" type="slidenum">
              <a:rPr lang="en-US"/>
              <a:pPr>
                <a:defRPr/>
              </a:pPr>
              <a:t>‹#›</a:t>
            </a:fld>
            <a:endParaRPr lang="en-US"/>
          </a:p>
        </p:txBody>
      </p:sp>
    </p:spTree>
    <p:extLst>
      <p:ext uri="{BB962C8B-B14F-4D97-AF65-F5344CB8AC3E}">
        <p14:creationId xmlns:p14="http://schemas.microsoft.com/office/powerpoint/2010/main" val="386415770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946" tIns="45972" rIns="91946" bIns="45972" rtlCol="0"/>
          <a:lstStyle>
            <a:lvl1pPr algn="l" fontAlgn="auto">
              <a:spcBef>
                <a:spcPts val="0"/>
              </a:spcBef>
              <a:spcAft>
                <a:spcPts val="0"/>
              </a:spcAft>
              <a:defRPr sz="1200" b="0">
                <a:latin typeface="+mn-lt"/>
              </a:defRPr>
            </a:lvl1pPr>
          </a:lstStyle>
          <a:p>
            <a:pPr>
              <a:defRPr/>
            </a:pPr>
            <a:r>
              <a:rPr lang="en-US" smtClean="0"/>
              <a:t>SPaRKS Workshop-Regulatory Compliance</a:t>
            </a:r>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1946" tIns="45972" rIns="91946" bIns="45972" rtlCol="0"/>
          <a:lstStyle>
            <a:lvl1pPr algn="r" fontAlgn="auto">
              <a:spcBef>
                <a:spcPts val="0"/>
              </a:spcBef>
              <a:spcAft>
                <a:spcPts val="0"/>
              </a:spcAft>
              <a:defRPr sz="1200" b="0">
                <a:latin typeface="+mn-lt"/>
              </a:defRPr>
            </a:lvl1pPr>
          </a:lstStyle>
          <a:p>
            <a:pPr>
              <a:defRPr/>
            </a:pPr>
            <a:fld id="{1AB376C8-E7A9-4BB5-A90A-C8DFDF8FCD99}" type="datetimeFigureOut">
              <a:rPr lang="en-US"/>
              <a:pPr>
                <a:defRPr/>
              </a:pPr>
              <a:t>7/13/2012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946" tIns="45972" rIns="91946" bIns="45972" rtlCol="0" anchor="ctr"/>
          <a:lstStyle/>
          <a:p>
            <a:pPr lvl="0"/>
            <a:endParaRPr lang="en-US" noProof="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946" tIns="45972" rIns="91946" bIns="4597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823"/>
            <a:ext cx="3038475" cy="464980"/>
          </a:xfrm>
          <a:prstGeom prst="rect">
            <a:avLst/>
          </a:prstGeom>
        </p:spPr>
        <p:txBody>
          <a:bodyPr vert="horz" lIns="91946" tIns="45972" rIns="91946" bIns="45972" rtlCol="0" anchor="b"/>
          <a:lstStyle>
            <a:lvl1pPr algn="l" fontAlgn="auto">
              <a:spcBef>
                <a:spcPts val="0"/>
              </a:spcBef>
              <a:spcAft>
                <a:spcPts val="0"/>
              </a:spcAft>
              <a:defRPr sz="1200" b="0">
                <a:latin typeface="+mn-lt"/>
              </a:defRPr>
            </a:lvl1pPr>
          </a:lstStyle>
          <a:p>
            <a:pPr>
              <a:defRPr/>
            </a:pPr>
            <a:r>
              <a:rPr lang="en-US" smtClean="0"/>
              <a:t>Office of Research &amp; Commercialization</a:t>
            </a:r>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946" tIns="45972" rIns="91946" bIns="45972" rtlCol="0" anchor="b"/>
          <a:lstStyle>
            <a:lvl1pPr algn="r" fontAlgn="auto">
              <a:spcBef>
                <a:spcPts val="0"/>
              </a:spcBef>
              <a:spcAft>
                <a:spcPts val="0"/>
              </a:spcAft>
              <a:defRPr sz="1200" b="0">
                <a:latin typeface="+mn-lt"/>
              </a:defRPr>
            </a:lvl1pPr>
          </a:lstStyle>
          <a:p>
            <a:pPr>
              <a:defRPr/>
            </a:pPr>
            <a:fld id="{FCFFACA0-8C95-450A-8495-013352BBBF89}" type="slidenum">
              <a:rPr lang="en-US"/>
              <a:pPr>
                <a:defRPr/>
              </a:pPr>
              <a:t>‹#›</a:t>
            </a:fld>
            <a:endParaRPr lang="en-US"/>
          </a:p>
        </p:txBody>
      </p:sp>
    </p:spTree>
    <p:extLst>
      <p:ext uri="{BB962C8B-B14F-4D97-AF65-F5344CB8AC3E}">
        <p14:creationId xmlns:p14="http://schemas.microsoft.com/office/powerpoint/2010/main" val="301990480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12F3E3-003D-45F8-A393-C7C73996F985}" type="slidenum">
              <a:rPr lang="en-US"/>
              <a:pPr fontAlgn="base">
                <a:spcBef>
                  <a:spcPct val="0"/>
                </a:spcBef>
                <a:spcAft>
                  <a:spcPct val="0"/>
                </a:spcAft>
                <a:defRPr/>
              </a:pPr>
              <a:t>1</a:t>
            </a:fld>
            <a:endParaRPr lang="en-US"/>
          </a:p>
        </p:txBody>
      </p:sp>
      <p:sp>
        <p:nvSpPr>
          <p:cNvPr id="174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0C44E23-806D-4833-8CA3-A7A185C90BB4}" type="datetime1">
              <a:rPr lang="en-US"/>
              <a:pPr fontAlgn="base">
                <a:spcBef>
                  <a:spcPct val="0"/>
                </a:spcBef>
                <a:spcAft>
                  <a:spcPct val="0"/>
                </a:spcAft>
                <a:defRPr/>
              </a:pPr>
              <a:t>7/13/2012</a:t>
            </a:fld>
            <a:endParaRPr lang="en-US"/>
          </a:p>
        </p:txBody>
      </p:sp>
      <p:sp>
        <p:nvSpPr>
          <p:cNvPr id="174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741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Workshop-Regulatory Compliance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8389B-41CB-4A66-984A-98825A10E4B0}" type="slidenum">
              <a:rPr lang="en-US"/>
              <a:pPr fontAlgn="base">
                <a:spcBef>
                  <a:spcPct val="0"/>
                </a:spcBef>
                <a:spcAft>
                  <a:spcPct val="0"/>
                </a:spcAft>
                <a:defRPr/>
              </a:pPr>
              <a:t>32</a:t>
            </a:fld>
            <a:endParaRPr lang="en-US"/>
          </a:p>
        </p:txBody>
      </p:sp>
      <p:sp>
        <p:nvSpPr>
          <p:cNvPr id="2" name="Date Placeholder 1"/>
          <p:cNvSpPr>
            <a:spLocks noGrp="1"/>
          </p:cNvSpPr>
          <p:nvPr>
            <p:ph type="dt" idx="10"/>
          </p:nvPr>
        </p:nvSpPr>
        <p:spPr/>
        <p:txBody>
          <a:bodyPr/>
          <a:lstStyle/>
          <a:p>
            <a:pPr>
              <a:defRPr/>
            </a:pPr>
            <a:fld id="{A04C9ABF-C661-4EB8-9572-7AB798606B37}"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BD66D3-CA14-49E2-B2EC-D092B3A66A2F}" type="slidenum">
              <a:rPr lang="en-US"/>
              <a:pPr fontAlgn="base">
                <a:spcBef>
                  <a:spcPct val="0"/>
                </a:spcBef>
                <a:spcAft>
                  <a:spcPct val="0"/>
                </a:spcAft>
                <a:defRPr/>
              </a:pPr>
              <a:t>33</a:t>
            </a:fld>
            <a:endParaRPr lang="en-US"/>
          </a:p>
        </p:txBody>
      </p:sp>
      <p:sp>
        <p:nvSpPr>
          <p:cNvPr id="2" name="Date Placeholder 1"/>
          <p:cNvSpPr>
            <a:spLocks noGrp="1"/>
          </p:cNvSpPr>
          <p:nvPr>
            <p:ph type="dt" idx="10"/>
          </p:nvPr>
        </p:nvSpPr>
        <p:spPr/>
        <p:txBody>
          <a:bodyPr/>
          <a:lstStyle/>
          <a:p>
            <a:pPr>
              <a:defRPr/>
            </a:pPr>
            <a:fld id="{696FDC28-E9DB-4A54-AFED-0A838C55B150}"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4FE7E1-8023-4267-98EE-AE815DFAB3CE}" type="slidenum">
              <a:rPr lang="en-US"/>
              <a:pPr fontAlgn="base">
                <a:spcBef>
                  <a:spcPct val="0"/>
                </a:spcBef>
                <a:spcAft>
                  <a:spcPct val="0"/>
                </a:spcAft>
                <a:defRPr/>
              </a:pPr>
              <a:t>36</a:t>
            </a:fld>
            <a:endParaRPr lang="en-US"/>
          </a:p>
        </p:txBody>
      </p:sp>
      <p:sp>
        <p:nvSpPr>
          <p:cNvPr id="2" name="Date Placeholder 1"/>
          <p:cNvSpPr>
            <a:spLocks noGrp="1"/>
          </p:cNvSpPr>
          <p:nvPr>
            <p:ph type="dt" idx="10"/>
          </p:nvPr>
        </p:nvSpPr>
        <p:spPr/>
        <p:txBody>
          <a:bodyPr/>
          <a:lstStyle/>
          <a:p>
            <a:pPr>
              <a:defRPr/>
            </a:pPr>
            <a:fld id="{8B9FF08D-6DFD-411F-8B28-3C0A0ADAB89C}"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4"/>
          <p:cNvSpPr txBox="1">
            <a:spLocks noGrp="1"/>
          </p:cNvSpPr>
          <p:nvPr/>
        </p:nvSpPr>
        <p:spPr bwMode="auto">
          <a:xfrm>
            <a:off x="3970339" y="8829823"/>
            <a:ext cx="3038475" cy="464980"/>
          </a:xfrm>
          <a:prstGeom prst="rect">
            <a:avLst/>
          </a:prstGeom>
          <a:noFill/>
          <a:ln w="9525">
            <a:noFill/>
            <a:miter lim="800000"/>
            <a:headEnd/>
            <a:tailEnd/>
          </a:ln>
        </p:spPr>
        <p:txBody>
          <a:bodyPr lIns="91946" tIns="45972" rIns="91946" bIns="45972" anchor="b"/>
          <a:lstStyle/>
          <a:p>
            <a:pPr algn="r"/>
            <a:fld id="{18877CD8-2179-4083-97F6-FEEAE95E9CD1}" type="slidenum">
              <a:rPr lang="en-US" sz="1200" b="0">
                <a:latin typeface="Calibri" pitchFamily="34" charset="0"/>
              </a:rPr>
              <a:pPr algn="r"/>
              <a:t>37</a:t>
            </a:fld>
            <a:endParaRPr lang="en-US" sz="1200" b="0">
              <a:latin typeface="Calibri" pitchFamily="34" charset="0"/>
            </a:endParaRPr>
          </a:p>
        </p:txBody>
      </p:sp>
      <p:sp>
        <p:nvSpPr>
          <p:cNvPr id="2" name="Date Placeholder 1"/>
          <p:cNvSpPr>
            <a:spLocks noGrp="1"/>
          </p:cNvSpPr>
          <p:nvPr>
            <p:ph type="dt" idx="10"/>
          </p:nvPr>
        </p:nvSpPr>
        <p:spPr/>
        <p:txBody>
          <a:bodyPr/>
          <a:lstStyle/>
          <a:p>
            <a:pPr>
              <a:defRPr/>
            </a:pPr>
            <a:fld id="{F3480A99-AA73-4DA3-919D-2C62673B8C35}"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08BF70-207B-4FAD-B54B-FD8D42B67110}" type="slidenum">
              <a:rPr lang="en-US"/>
              <a:pPr fontAlgn="base">
                <a:spcBef>
                  <a:spcPct val="0"/>
                </a:spcBef>
                <a:spcAft>
                  <a:spcPct val="0"/>
                </a:spcAft>
                <a:defRPr/>
              </a:pPr>
              <a:t>40</a:t>
            </a:fld>
            <a:endParaRPr lang="en-US"/>
          </a:p>
        </p:txBody>
      </p:sp>
      <p:sp>
        <p:nvSpPr>
          <p:cNvPr id="2" name="Date Placeholder 1"/>
          <p:cNvSpPr>
            <a:spLocks noGrp="1"/>
          </p:cNvSpPr>
          <p:nvPr>
            <p:ph type="dt" idx="10"/>
          </p:nvPr>
        </p:nvSpPr>
        <p:spPr/>
        <p:txBody>
          <a:bodyPr/>
          <a:lstStyle/>
          <a:p>
            <a:pPr>
              <a:defRPr/>
            </a:pPr>
            <a:fld id="{BEB0AAFE-6E1B-491A-AF1E-118A6C63BE6C}"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64</a:t>
            </a:fld>
            <a:endParaRPr lang="en-US"/>
          </a:p>
        </p:txBody>
      </p:sp>
    </p:spTree>
    <p:extLst>
      <p:ext uri="{BB962C8B-B14F-4D97-AF65-F5344CB8AC3E}">
        <p14:creationId xmlns:p14="http://schemas.microsoft.com/office/powerpoint/2010/main" val="1688284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09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32B683-B4EE-46AB-8222-13D124B08664}" type="slidenum">
              <a:rPr lang="en-US"/>
              <a:pPr fontAlgn="base">
                <a:spcBef>
                  <a:spcPct val="0"/>
                </a:spcBef>
                <a:spcAft>
                  <a:spcPct val="0"/>
                </a:spcAft>
                <a:defRPr/>
              </a:pPr>
              <a:t>72</a:t>
            </a:fld>
            <a:endParaRPr lang="en-US"/>
          </a:p>
        </p:txBody>
      </p:sp>
      <p:sp>
        <p:nvSpPr>
          <p:cNvPr id="13210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05E2D3B-2BB5-4BA0-98E0-A887D9A7F2C5}" type="datetime1">
              <a:rPr lang="en-US"/>
              <a:pPr fontAlgn="base">
                <a:spcBef>
                  <a:spcPct val="0"/>
                </a:spcBef>
                <a:spcAft>
                  <a:spcPct val="0"/>
                </a:spcAft>
                <a:defRPr/>
              </a:pPr>
              <a:t>7/13/2012</a:t>
            </a:fld>
            <a:endParaRPr lang="en-US"/>
          </a:p>
        </p:txBody>
      </p:sp>
      <p:sp>
        <p:nvSpPr>
          <p:cNvPr id="13210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3210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Workshop-Regulatory Compliance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SPaRKS Workshop-Regulatory Compliance</a:t>
            </a:r>
            <a:endParaRPr lang="en-US"/>
          </a:p>
        </p:txBody>
      </p:sp>
      <p:sp>
        <p:nvSpPr>
          <p:cNvPr id="5" name="Date Placeholder 4"/>
          <p:cNvSpPr>
            <a:spLocks noGrp="1"/>
          </p:cNvSpPr>
          <p:nvPr>
            <p:ph type="dt" idx="11"/>
          </p:nvPr>
        </p:nvSpPr>
        <p:spPr/>
        <p:txBody>
          <a:bodyPr/>
          <a:lstStyle/>
          <a:p>
            <a:pPr>
              <a:defRPr/>
            </a:pPr>
            <a:fld id="{6EDD67BB-065D-4667-8976-F591B9F997BA}" type="datetime1">
              <a:rPr lang="en-US" smtClean="0"/>
              <a:t>7/13/2012</a:t>
            </a:fld>
            <a:endParaRPr lang="en-US"/>
          </a:p>
        </p:txBody>
      </p:sp>
      <p:sp>
        <p:nvSpPr>
          <p:cNvPr id="6" name="Footer Placeholder 5"/>
          <p:cNvSpPr>
            <a:spLocks noGrp="1"/>
          </p:cNvSpPr>
          <p:nvPr>
            <p:ph type="ftr" sz="quarter" idx="12"/>
          </p:nvPr>
        </p:nvSpPr>
        <p:spPr/>
        <p:txBody>
          <a:bodyPr/>
          <a:lstStyle/>
          <a:p>
            <a:pPr>
              <a:defRPr/>
            </a:pPr>
            <a:r>
              <a:rPr lang="en-US" smtClean="0"/>
              <a:t>Office of Research &amp; Commercialization</a:t>
            </a:r>
            <a:endParaRPr lang="en-US"/>
          </a:p>
        </p:txBody>
      </p:sp>
      <p:sp>
        <p:nvSpPr>
          <p:cNvPr id="7" name="Slide Number Placeholder 6"/>
          <p:cNvSpPr>
            <a:spLocks noGrp="1"/>
          </p:cNvSpPr>
          <p:nvPr>
            <p:ph type="sldNum" sz="quarter" idx="13"/>
          </p:nvPr>
        </p:nvSpPr>
        <p:spPr/>
        <p:txBody>
          <a:bodyPr/>
          <a:lstStyle/>
          <a:p>
            <a:pPr>
              <a:defRPr/>
            </a:pPr>
            <a:fld id="{FCFFACA0-8C95-450A-8495-013352BBBF89}" type="slidenum">
              <a:rPr lang="en-US" smtClean="0"/>
              <a:pPr>
                <a:defRPr/>
              </a:pPr>
              <a:t>74</a:t>
            </a:fld>
            <a:endParaRPr lang="en-US"/>
          </a:p>
        </p:txBody>
      </p:sp>
    </p:spTree>
    <p:extLst>
      <p:ext uri="{BB962C8B-B14F-4D97-AF65-F5344CB8AC3E}">
        <p14:creationId xmlns:p14="http://schemas.microsoft.com/office/powerpoint/2010/main" val="43013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txBox="1">
            <a:spLocks noGrp="1"/>
          </p:cNvSpPr>
          <p:nvPr/>
        </p:nvSpPr>
        <p:spPr bwMode="auto">
          <a:xfrm>
            <a:off x="3970339" y="8829823"/>
            <a:ext cx="3038475" cy="464980"/>
          </a:xfrm>
          <a:prstGeom prst="rect">
            <a:avLst/>
          </a:prstGeom>
          <a:noFill/>
          <a:ln>
            <a:miter lim="800000"/>
            <a:headEnd/>
            <a:tailEnd/>
          </a:ln>
        </p:spPr>
        <p:txBody>
          <a:bodyPr lIns="91946" tIns="45972" rIns="91946" bIns="45972" anchor="b"/>
          <a:lstStyle/>
          <a:p>
            <a:pPr algn="r">
              <a:defRPr/>
            </a:pPr>
            <a:fld id="{38858E19-40ED-48A9-A82A-6CD9602C96B0}" type="slidenum">
              <a:rPr lang="en-US" sz="1200" b="0">
                <a:latin typeface="+mn-lt"/>
              </a:rPr>
              <a:pPr algn="r">
                <a:defRPr/>
              </a:pPr>
              <a:t>80</a:t>
            </a:fld>
            <a:endParaRPr lang="en-US" sz="1200" b="0">
              <a:latin typeface="+mn-lt"/>
            </a:endParaRPr>
          </a:p>
        </p:txBody>
      </p:sp>
      <p:sp>
        <p:nvSpPr>
          <p:cNvPr id="2" name="Date Placeholder 1"/>
          <p:cNvSpPr>
            <a:spLocks noGrp="1"/>
          </p:cNvSpPr>
          <p:nvPr>
            <p:ph type="dt" idx="10"/>
          </p:nvPr>
        </p:nvSpPr>
        <p:spPr/>
        <p:txBody>
          <a:bodyPr/>
          <a:lstStyle/>
          <a:p>
            <a:pPr>
              <a:defRPr/>
            </a:pPr>
            <a:fld id="{6D273951-2D8F-4B0B-BDF8-6D90560BB768}"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F3D37-B04B-4A1B-9461-C940FB661643}" type="slidenum">
              <a:rPr lang="en-US"/>
              <a:pPr fontAlgn="base">
                <a:spcBef>
                  <a:spcPct val="0"/>
                </a:spcBef>
                <a:spcAft>
                  <a:spcPct val="0"/>
                </a:spcAft>
                <a:defRPr/>
              </a:pPr>
              <a:t>81</a:t>
            </a:fld>
            <a:endParaRPr lang="en-US"/>
          </a:p>
        </p:txBody>
      </p:sp>
      <p:sp>
        <p:nvSpPr>
          <p:cNvPr id="2" name="Date Placeholder 1"/>
          <p:cNvSpPr>
            <a:spLocks noGrp="1"/>
          </p:cNvSpPr>
          <p:nvPr>
            <p:ph type="dt" idx="10"/>
          </p:nvPr>
        </p:nvSpPr>
        <p:spPr/>
        <p:txBody>
          <a:bodyPr/>
          <a:lstStyle/>
          <a:p>
            <a:pPr>
              <a:defRPr/>
            </a:pPr>
            <a:fld id="{517B6180-907B-4032-A5AA-BEDCD092DA83}"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A7781-4908-4E34-8310-C876FACF5F55}" type="slidenum">
              <a:rPr lang="en-US"/>
              <a:pPr fontAlgn="base">
                <a:spcBef>
                  <a:spcPct val="0"/>
                </a:spcBef>
                <a:spcAft>
                  <a:spcPct val="0"/>
                </a:spcAft>
                <a:defRPr/>
              </a:pPr>
              <a:t>2</a:t>
            </a:fld>
            <a:endParaRPr lang="en-US"/>
          </a:p>
        </p:txBody>
      </p:sp>
      <p:sp>
        <p:nvSpPr>
          <p:cNvPr id="1946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19FCA17-FD4A-4271-B102-495436235CC9}" type="datetime1">
              <a:rPr lang="en-US"/>
              <a:pPr fontAlgn="base">
                <a:spcBef>
                  <a:spcPct val="0"/>
                </a:spcBef>
                <a:spcAft>
                  <a:spcPct val="0"/>
                </a:spcAft>
                <a:defRPr/>
              </a:pPr>
              <a:t>7/13/2012</a:t>
            </a:fld>
            <a:endParaRPr lang="en-US"/>
          </a:p>
        </p:txBody>
      </p:sp>
      <p:sp>
        <p:nvSpPr>
          <p:cNvPr id="1946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94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Workshop-Regulatory Compliance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9855C4-E645-4747-AFBC-B61B2EA007F3}" type="slidenum">
              <a:rPr lang="en-US"/>
              <a:pPr fontAlgn="base">
                <a:spcBef>
                  <a:spcPct val="0"/>
                </a:spcBef>
                <a:spcAft>
                  <a:spcPct val="0"/>
                </a:spcAft>
                <a:defRPr/>
              </a:pPr>
              <a:t>23</a:t>
            </a:fld>
            <a:endParaRPr lang="en-US"/>
          </a:p>
        </p:txBody>
      </p:sp>
      <p:sp>
        <p:nvSpPr>
          <p:cNvPr id="2" name="Date Placeholder 1"/>
          <p:cNvSpPr>
            <a:spLocks noGrp="1"/>
          </p:cNvSpPr>
          <p:nvPr>
            <p:ph type="dt" idx="10"/>
          </p:nvPr>
        </p:nvSpPr>
        <p:spPr/>
        <p:txBody>
          <a:bodyPr/>
          <a:lstStyle/>
          <a:p>
            <a:pPr>
              <a:defRPr/>
            </a:pPr>
            <a:fld id="{9CD54632-4F03-43E6-83DA-094BAFF6CDBB}"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How many people present are</a:t>
            </a:r>
            <a:r>
              <a:rPr lang="en-US" baseline="0" dirty="0" smtClean="0"/>
              <a:t> involved on animal research</a:t>
            </a:r>
          </a:p>
          <a:p>
            <a:pPr marL="228600" indent="-228600">
              <a:buAutoNum type="arabicParenR"/>
            </a:pPr>
            <a:r>
              <a:rPr lang="en-US" baseline="0" dirty="0" smtClean="0"/>
              <a:t>Animal Research Protection Office &amp; today I’ll be talking to you about the IACUC which is the committee of our program</a:t>
            </a:r>
            <a:endParaRPr lang="en-US" dirty="0"/>
          </a:p>
        </p:txBody>
      </p:sp>
      <p:sp>
        <p:nvSpPr>
          <p:cNvPr id="4" name="Header Placeholder 3"/>
          <p:cNvSpPr>
            <a:spLocks noGrp="1"/>
          </p:cNvSpPr>
          <p:nvPr>
            <p:ph type="hdr" sz="quarter" idx="10"/>
          </p:nvPr>
        </p:nvSpPr>
        <p:spPr/>
        <p:txBody>
          <a:bodyPr/>
          <a:lstStyle/>
          <a:p>
            <a:pPr>
              <a:defRPr/>
            </a:pPr>
            <a:r>
              <a:rPr lang="en-US" smtClean="0"/>
              <a:t>SPaRKS Workshop-Regulatory Compliance</a:t>
            </a:r>
            <a:endParaRPr lang="en-US"/>
          </a:p>
        </p:txBody>
      </p:sp>
      <p:sp>
        <p:nvSpPr>
          <p:cNvPr id="5" name="Date Placeholder 4"/>
          <p:cNvSpPr>
            <a:spLocks noGrp="1"/>
          </p:cNvSpPr>
          <p:nvPr>
            <p:ph type="dt" idx="11"/>
          </p:nvPr>
        </p:nvSpPr>
        <p:spPr/>
        <p:txBody>
          <a:bodyPr/>
          <a:lstStyle/>
          <a:p>
            <a:pPr>
              <a:defRPr/>
            </a:pPr>
            <a:fld id="{54CD2AB0-C79E-4A72-A5AE-6ECCC1CDDF97}" type="datetime1">
              <a:rPr lang="en-US" smtClean="0"/>
              <a:t>7/13/2012</a:t>
            </a:fld>
            <a:endParaRPr lang="en-US"/>
          </a:p>
        </p:txBody>
      </p:sp>
      <p:sp>
        <p:nvSpPr>
          <p:cNvPr id="6" name="Footer Placeholder 5"/>
          <p:cNvSpPr>
            <a:spLocks noGrp="1"/>
          </p:cNvSpPr>
          <p:nvPr>
            <p:ph type="ftr" sz="quarter" idx="12"/>
          </p:nvPr>
        </p:nvSpPr>
        <p:spPr/>
        <p:txBody>
          <a:bodyPr/>
          <a:lstStyle/>
          <a:p>
            <a:pPr>
              <a:defRPr/>
            </a:pPr>
            <a:r>
              <a:rPr lang="en-US" smtClean="0"/>
              <a:t>Office of Research &amp; Commercialization</a:t>
            </a:r>
            <a:endParaRPr lang="en-US"/>
          </a:p>
        </p:txBody>
      </p:sp>
      <p:sp>
        <p:nvSpPr>
          <p:cNvPr id="7" name="Slide Number Placeholder 6"/>
          <p:cNvSpPr>
            <a:spLocks noGrp="1"/>
          </p:cNvSpPr>
          <p:nvPr>
            <p:ph type="sldNum" sz="quarter" idx="13"/>
          </p:nvPr>
        </p:nvSpPr>
        <p:spPr/>
        <p:txBody>
          <a:bodyPr/>
          <a:lstStyle/>
          <a:p>
            <a:pPr>
              <a:defRPr/>
            </a:pPr>
            <a:fld id="{FCFFACA0-8C95-450A-8495-013352BBBF89}" type="slidenum">
              <a:rPr lang="en-US" smtClean="0"/>
              <a:pPr>
                <a:defRPr/>
              </a:pPr>
              <a:t>25</a:t>
            </a:fld>
            <a:endParaRPr lang="en-US"/>
          </a:p>
        </p:txBody>
      </p:sp>
    </p:spTree>
    <p:extLst>
      <p:ext uri="{BB962C8B-B14F-4D97-AF65-F5344CB8AC3E}">
        <p14:creationId xmlns:p14="http://schemas.microsoft.com/office/powerpoint/2010/main" val="147302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680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E7296-925C-4D82-A61E-02DC15249125}" type="slidenum">
              <a:rPr lang="en-US"/>
              <a:pPr fontAlgn="base">
                <a:spcBef>
                  <a:spcPct val="0"/>
                </a:spcBef>
                <a:spcAft>
                  <a:spcPct val="0"/>
                </a:spcAft>
                <a:defRPr/>
              </a:pPr>
              <a:t>26</a:t>
            </a:fld>
            <a:endParaRPr lang="en-US"/>
          </a:p>
        </p:txBody>
      </p:sp>
      <p:sp>
        <p:nvSpPr>
          <p:cNvPr id="2" name="Date Placeholder 1"/>
          <p:cNvSpPr>
            <a:spLocks noGrp="1"/>
          </p:cNvSpPr>
          <p:nvPr>
            <p:ph type="dt" idx="10"/>
          </p:nvPr>
        </p:nvSpPr>
        <p:spPr/>
        <p:txBody>
          <a:bodyPr/>
          <a:lstStyle/>
          <a:p>
            <a:pPr>
              <a:defRPr/>
            </a:pPr>
            <a:fld id="{E3CC592F-522E-455B-8CDA-3EB7F807611C}"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*Two of</a:t>
            </a:r>
            <a:r>
              <a:rPr lang="en-US" baseline="0" dirty="0" smtClean="0"/>
              <a:t> our members are Veterinarians.</a:t>
            </a:r>
            <a:endParaRPr lang="en-US" dirty="0" smtClean="0"/>
          </a:p>
        </p:txBody>
      </p:sp>
      <p:sp>
        <p:nvSpPr>
          <p:cNvPr id="50179" name="Slide Number Placeholder 4"/>
          <p:cNvSpPr txBox="1">
            <a:spLocks noGrp="1"/>
          </p:cNvSpPr>
          <p:nvPr/>
        </p:nvSpPr>
        <p:spPr bwMode="auto">
          <a:xfrm>
            <a:off x="3970339" y="8829823"/>
            <a:ext cx="3038475" cy="464980"/>
          </a:xfrm>
          <a:prstGeom prst="rect">
            <a:avLst/>
          </a:prstGeom>
          <a:noFill/>
          <a:ln w="9525">
            <a:noFill/>
            <a:miter lim="800000"/>
            <a:headEnd/>
            <a:tailEnd/>
          </a:ln>
        </p:spPr>
        <p:txBody>
          <a:bodyPr lIns="91946" tIns="45972" rIns="91946" bIns="45972" anchor="b"/>
          <a:lstStyle/>
          <a:p>
            <a:pPr algn="r"/>
            <a:fld id="{0D34FFB0-3F32-4ECA-8DA6-61A8FEA78045}" type="slidenum">
              <a:rPr lang="en-US" sz="1200" b="0">
                <a:latin typeface="Calibri" pitchFamily="34" charset="0"/>
              </a:rPr>
              <a:pPr algn="r"/>
              <a:t>27</a:t>
            </a:fld>
            <a:endParaRPr lang="en-US" sz="1200" b="0">
              <a:latin typeface="Calibri" pitchFamily="34" charset="0"/>
            </a:endParaRPr>
          </a:p>
        </p:txBody>
      </p:sp>
      <p:sp>
        <p:nvSpPr>
          <p:cNvPr id="2" name="Date Placeholder 1"/>
          <p:cNvSpPr>
            <a:spLocks noGrp="1"/>
          </p:cNvSpPr>
          <p:nvPr>
            <p:ph type="dt" idx="10"/>
          </p:nvPr>
        </p:nvSpPr>
        <p:spPr/>
        <p:txBody>
          <a:bodyPr/>
          <a:lstStyle/>
          <a:p>
            <a:pPr>
              <a:defRPr/>
            </a:pPr>
            <a:fld id="{49073CE1-BECA-4982-82EB-F48BDB5B1A1A}"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4"/>
          <p:cNvSpPr txBox="1">
            <a:spLocks noGrp="1"/>
          </p:cNvSpPr>
          <p:nvPr/>
        </p:nvSpPr>
        <p:spPr bwMode="auto">
          <a:xfrm>
            <a:off x="3970339" y="8829823"/>
            <a:ext cx="3038475" cy="464980"/>
          </a:xfrm>
          <a:prstGeom prst="rect">
            <a:avLst/>
          </a:prstGeom>
          <a:noFill/>
          <a:ln w="9525">
            <a:noFill/>
            <a:miter lim="800000"/>
            <a:headEnd/>
            <a:tailEnd/>
          </a:ln>
        </p:spPr>
        <p:txBody>
          <a:bodyPr lIns="91946" tIns="45972" rIns="91946" bIns="45972" anchor="b"/>
          <a:lstStyle/>
          <a:p>
            <a:pPr algn="r"/>
            <a:fld id="{CD49D3F7-7352-43A3-B151-838420A28CE6}" type="slidenum">
              <a:rPr lang="en-US" sz="1200" b="0">
                <a:latin typeface="Calibri" pitchFamily="34" charset="0"/>
              </a:rPr>
              <a:pPr algn="r"/>
              <a:t>28</a:t>
            </a:fld>
            <a:endParaRPr lang="en-US" sz="1200" b="0">
              <a:latin typeface="Calibri" pitchFamily="34" charset="0"/>
            </a:endParaRPr>
          </a:p>
        </p:txBody>
      </p:sp>
      <p:sp>
        <p:nvSpPr>
          <p:cNvPr id="2" name="Date Placeholder 1"/>
          <p:cNvSpPr>
            <a:spLocks noGrp="1"/>
          </p:cNvSpPr>
          <p:nvPr>
            <p:ph type="dt" idx="10"/>
          </p:nvPr>
        </p:nvSpPr>
        <p:spPr/>
        <p:txBody>
          <a:bodyPr/>
          <a:lstStyle/>
          <a:p>
            <a:pPr>
              <a:defRPr/>
            </a:pPr>
            <a:fld id="{FE81E68F-9A1A-446D-956C-E0AD86E64015}"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AD5FC-CB07-46C5-97DB-ABC3D7E53C11}" type="slidenum">
              <a:rPr lang="en-US"/>
              <a:pPr fontAlgn="base">
                <a:spcBef>
                  <a:spcPct val="0"/>
                </a:spcBef>
                <a:spcAft>
                  <a:spcPct val="0"/>
                </a:spcAft>
                <a:defRPr/>
              </a:pPr>
              <a:t>30</a:t>
            </a:fld>
            <a:endParaRPr lang="en-US"/>
          </a:p>
        </p:txBody>
      </p:sp>
      <p:sp>
        <p:nvSpPr>
          <p:cNvPr id="2" name="Date Placeholder 1"/>
          <p:cNvSpPr>
            <a:spLocks noGrp="1"/>
          </p:cNvSpPr>
          <p:nvPr>
            <p:ph type="dt" idx="10"/>
          </p:nvPr>
        </p:nvSpPr>
        <p:spPr/>
        <p:txBody>
          <a:bodyPr/>
          <a:lstStyle/>
          <a:p>
            <a:pPr>
              <a:defRPr/>
            </a:pPr>
            <a:fld id="{301D7519-5465-404B-A972-3153B8F05926}"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4"/>
          <p:cNvSpPr txBox="1">
            <a:spLocks noGrp="1"/>
          </p:cNvSpPr>
          <p:nvPr/>
        </p:nvSpPr>
        <p:spPr bwMode="auto">
          <a:xfrm>
            <a:off x="3970339" y="8829823"/>
            <a:ext cx="3038475" cy="464980"/>
          </a:xfrm>
          <a:prstGeom prst="rect">
            <a:avLst/>
          </a:prstGeom>
          <a:noFill/>
          <a:ln w="9525">
            <a:noFill/>
            <a:miter lim="800000"/>
            <a:headEnd/>
            <a:tailEnd/>
          </a:ln>
        </p:spPr>
        <p:txBody>
          <a:bodyPr lIns="91946" tIns="45972" rIns="91946" bIns="45972" anchor="b"/>
          <a:lstStyle/>
          <a:p>
            <a:pPr algn="r"/>
            <a:fld id="{6F053551-D3A0-4B67-80E6-9C90A78021D7}" type="slidenum">
              <a:rPr lang="en-US" sz="1200" b="0">
                <a:latin typeface="Calibri" pitchFamily="34" charset="0"/>
              </a:rPr>
              <a:pPr algn="r"/>
              <a:t>31</a:t>
            </a:fld>
            <a:endParaRPr lang="en-US" sz="1200" b="0">
              <a:latin typeface="Calibri" pitchFamily="34" charset="0"/>
            </a:endParaRPr>
          </a:p>
        </p:txBody>
      </p:sp>
      <p:sp>
        <p:nvSpPr>
          <p:cNvPr id="2" name="Date Placeholder 1"/>
          <p:cNvSpPr>
            <a:spLocks noGrp="1"/>
          </p:cNvSpPr>
          <p:nvPr>
            <p:ph type="dt" idx="10"/>
          </p:nvPr>
        </p:nvSpPr>
        <p:spPr/>
        <p:txBody>
          <a:bodyPr/>
          <a:lstStyle/>
          <a:p>
            <a:pPr>
              <a:defRPr/>
            </a:pPr>
            <a:fld id="{A3CDC04E-31D1-45F2-9523-1C23AEEE3386}" type="datetime1">
              <a:rPr lang="en-US" smtClean="0"/>
              <a:t>7/13/2012</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Workshop-Regulatory Compliance</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E5003BD2-761E-40FD-9207-D5C2E08C72D5}" type="datetime1">
              <a:rPr lang="en-US" smtClean="0"/>
              <a:t>7/13/2012</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51758467-C7D3-458E-B8D4-62EF03C32A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154BD294-937A-4C81-AEA1-C79D3E363830}" type="datetime1">
              <a:rPr lang="en-US" smtClean="0"/>
              <a:t>7/13/2012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94C3024-1B3D-418A-89A9-DF0B61FC99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D1E775BC-8CD4-45A6-B510-AA57846378F2}" type="datetime1">
              <a:rPr lang="en-US" smtClean="0"/>
              <a:t>7/13/2012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BB2EE9A-06B5-4E2A-9DD8-395A93DF07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cstate="print">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Straight Connector 8"/>
          <p:cNvSpPr>
            <a:spLocks noChangeShapeType="1"/>
          </p:cNvSpPr>
          <p:nvPr/>
        </p:nvSpPr>
        <p:spPr bwMode="auto">
          <a:xfrm>
            <a:off x="8797925"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3" name="Rectangle 10"/>
          <p:cNvSpPr/>
          <p:nvPr/>
        </p:nvSpPr>
        <p:spPr bwMode="auto">
          <a:xfrm>
            <a:off x="8856663"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4" name="Straight Connector 18"/>
          <p:cNvSpPr>
            <a:spLocks noChangeShapeType="1"/>
          </p:cNvSpPr>
          <p:nvPr/>
        </p:nvSpPr>
        <p:spPr bwMode="auto">
          <a:xfrm>
            <a:off x="756920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endParaRPr>
          </a:p>
        </p:txBody>
      </p:sp>
      <p:sp>
        <p:nvSpPr>
          <p:cNvPr id="5" name="Straight Connector 19"/>
          <p:cNvSpPr>
            <a:spLocks noChangeShapeType="1"/>
          </p:cNvSpPr>
          <p:nvPr/>
        </p:nvSpPr>
        <p:spPr bwMode="auto">
          <a:xfrm>
            <a:off x="7610475"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endParaRPr>
          </a:p>
        </p:txBody>
      </p:sp>
      <p:grpSp>
        <p:nvGrpSpPr>
          <p:cNvPr id="6" name="Group 4"/>
          <p:cNvGrpSpPr>
            <a:grpSpLocks/>
          </p:cNvGrpSpPr>
          <p:nvPr userDrawn="1"/>
        </p:nvGrpSpPr>
        <p:grpSpPr bwMode="auto">
          <a:xfrm>
            <a:off x="7761288" y="5195888"/>
            <a:ext cx="1154112" cy="1585912"/>
            <a:chOff x="7620000" y="5105400"/>
            <a:chExt cx="1153720" cy="1585632"/>
          </a:xfrm>
        </p:grpSpPr>
        <p:sp>
          <p:nvSpPr>
            <p:cNvPr id="7" name="Oval 14"/>
            <p:cNvSpPr/>
            <p:nvPr userDrawn="1"/>
          </p:nvSpPr>
          <p:spPr bwMode="auto">
            <a:xfrm>
              <a:off x="7853283" y="5492682"/>
              <a:ext cx="641132" cy="641237"/>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8" name="Oval 15"/>
            <p:cNvSpPr/>
            <p:nvPr userDrawn="1"/>
          </p:nvSpPr>
          <p:spPr bwMode="auto">
            <a:xfrm>
              <a:off x="7620000" y="6125982"/>
              <a:ext cx="136479" cy="138089"/>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9" name="Oval 21"/>
            <p:cNvSpPr/>
            <p:nvPr userDrawn="1"/>
          </p:nvSpPr>
          <p:spPr bwMode="auto">
            <a:xfrm>
              <a:off x="8192892" y="6416443"/>
              <a:ext cx="274545" cy="274589"/>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0" name="Oval 22"/>
            <p:cNvSpPr/>
            <p:nvPr userDrawn="1"/>
          </p:nvSpPr>
          <p:spPr bwMode="auto">
            <a:xfrm>
              <a:off x="8408719" y="5105400"/>
              <a:ext cx="365001" cy="365061"/>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grpSp>
      <p:pic>
        <p:nvPicPr>
          <p:cNvPr id="11"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extLst>
      <p:ext uri="{BB962C8B-B14F-4D97-AF65-F5344CB8AC3E}">
        <p14:creationId xmlns:p14="http://schemas.microsoft.com/office/powerpoint/2010/main" val="441383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accent6">
                    <a:lumMod val="20000"/>
                    <a:lumOff val="80000"/>
                  </a:schemeClr>
                </a:solidFill>
                <a:latin typeface="Segoe UI" pitchFamily="34" charset="0"/>
                <a:cs typeface="Segoe UI" pitchFamily="34" charset="0"/>
              </a:defRPr>
            </a:lvl1p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186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accent6">
                    <a:lumMod val="20000"/>
                    <a:lumOff val="80000"/>
                  </a:schemeClr>
                </a:solidFill>
                <a:latin typeface="Segoe UI" pitchFamily="34" charset="0"/>
                <a:cs typeface="Segoe UI" pitchFamily="34" charset="0"/>
              </a:defRPr>
            </a:lvl1p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7037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248834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accent6">
                    <a:lumMod val="20000"/>
                    <a:lumOff val="80000"/>
                  </a:schemeClr>
                </a:solidFill>
                <a:latin typeface="Segoe UI" pitchFamily="34" charset="0"/>
                <a:cs typeface="Segoe UI" pitchFamily="34" charset="0"/>
              </a:defRPr>
            </a:lvl1p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042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accent6">
                    <a:lumMod val="20000"/>
                    <a:lumOff val="80000"/>
                  </a:schemeClr>
                </a:solidFill>
                <a:latin typeface="Segoe UI" pitchFamily="34" charset="0"/>
                <a:cs typeface="Segoe UI" pitchFamily="34" charset="0"/>
              </a:defRPr>
            </a:lvl1p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0085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accent6">
                    <a:lumMod val="20000"/>
                    <a:lumOff val="80000"/>
                  </a:schemeClr>
                </a:solidFill>
                <a:latin typeface="Segoe UI" pitchFamily="34" charset="0"/>
                <a:cs typeface="Segoe UI" pitchFamily="34" charset="0"/>
              </a:defRPr>
            </a:lvl1p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665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pic>
        <p:nvPicPr>
          <p:cNvPr id="5"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4"/>
          <p:cNvSpPr>
            <a:spLocks noGrp="1"/>
          </p:cNvSpPr>
          <p:nvPr>
            <p:ph type="dt" sz="half" idx="10"/>
          </p:nvPr>
        </p:nvSpPr>
        <p:spPr/>
        <p:txBody>
          <a:bodyPr/>
          <a:lstStyle>
            <a:lvl1pPr>
              <a:defRPr/>
            </a:lvl1pPr>
          </a:lstStyle>
          <a:p>
            <a:pPr>
              <a:defRPr/>
            </a:pPr>
            <a:fld id="{B65069A7-1AD3-4BF8-BC29-34511A48CA2D}" type="datetime1">
              <a:rPr lang="en-US" smtClean="0"/>
              <a:t>7/13/2012</a:t>
            </a:fld>
            <a:endParaRPr lang="en-US"/>
          </a:p>
        </p:txBody>
      </p:sp>
      <p:sp>
        <p:nvSpPr>
          <p:cNvPr id="7"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8" name="Slide Number Placeholder 15"/>
          <p:cNvSpPr>
            <a:spLocks noGrp="1"/>
          </p:cNvSpPr>
          <p:nvPr>
            <p:ph type="sldNum" sz="quarter" idx="12"/>
          </p:nvPr>
        </p:nvSpPr>
        <p:spPr>
          <a:xfrm>
            <a:off x="8229600" y="6473825"/>
            <a:ext cx="758825" cy="247650"/>
          </a:xfrm>
        </p:spPr>
        <p:txBody>
          <a:bodyPr/>
          <a:lstStyle>
            <a:lvl1pPr>
              <a:defRPr/>
            </a:lvl1pPr>
          </a:lstStyle>
          <a:p>
            <a:pPr>
              <a:defRPr/>
            </a:pPr>
            <a:fld id="{0E8CA1F4-57A0-4992-856C-4692D596F44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accent6">
                    <a:lumMod val="20000"/>
                    <a:lumOff val="80000"/>
                  </a:schemeClr>
                </a:solidFill>
                <a:latin typeface="Segoe UI" pitchFamily="34" charset="0"/>
                <a:cs typeface="Segoe UI" pitchFamily="34" charset="0"/>
              </a:defRPr>
            </a:lvl1p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6865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accent6">
                    <a:lumMod val="20000"/>
                    <a:lumOff val="80000"/>
                  </a:schemeClr>
                </a:solidFill>
                <a:latin typeface="Segoe UI" pitchFamily="34" charset="0"/>
                <a:cs typeface="Segoe UI" pitchFamily="34" charset="0"/>
              </a:defRPr>
            </a:lvl1p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1200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solidFill>
                  <a:srgbClr val="DFE6D0"/>
                </a:solidFill>
              </a:rPr>
              <a:pPr/>
              <a:t>‹#›</a:t>
            </a:fld>
            <a:endParaRPr lang="en-US" dirty="0">
              <a:solidFill>
                <a:srgbClr val="DFE6D0"/>
              </a:solidFill>
            </a:endParaRPr>
          </a:p>
        </p:txBody>
      </p:sp>
      <p:sp>
        <p:nvSpPr>
          <p:cNvPr id="13" name="Footer Placeholder 12"/>
          <p:cNvSpPr>
            <a:spLocks noGrp="1"/>
          </p:cNvSpPr>
          <p:nvPr>
            <p:ph type="ftr" sz="quarter" idx="15"/>
          </p:nvPr>
        </p:nvSpPr>
        <p:spPr/>
        <p:txBody>
          <a:bodyPr/>
          <a:lstStyle/>
          <a:p>
            <a:endParaRPr lang="en-US" dirty="0">
              <a:solidFill>
                <a:srgbClr val="DFE6D0"/>
              </a:solidFill>
            </a:endParaRPr>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3675892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solidFill>
                  <a:srgbClr val="DFE6D0"/>
                </a:solidFill>
              </a:rPr>
              <a:pPr/>
              <a:t>‹#›</a:t>
            </a:fld>
            <a:endParaRPr lang="en-US" dirty="0">
              <a:solidFill>
                <a:srgbClr val="DFE6D0"/>
              </a:solidFill>
            </a:endParaRPr>
          </a:p>
        </p:txBody>
      </p:sp>
      <p:sp>
        <p:nvSpPr>
          <p:cNvPr id="10" name="Footer Placeholder 9"/>
          <p:cNvSpPr>
            <a:spLocks noGrp="1"/>
          </p:cNvSpPr>
          <p:nvPr>
            <p:ph type="ftr" sz="quarter" idx="15"/>
          </p:nvPr>
        </p:nvSpPr>
        <p:spPr/>
        <p:txBody>
          <a:bodyPr/>
          <a:lstStyle/>
          <a:p>
            <a:endParaRPr lang="en-US" dirty="0">
              <a:solidFill>
                <a:srgbClr val="DFE6D0"/>
              </a:solidFill>
            </a:endParaRPr>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3092648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2169248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442684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CB57C7F-B595-47F9-B59C-0AE05449816B}" type="datetime1">
              <a:rPr lang="en-US" altLang="en-US" smtClean="0"/>
              <a:t>7/13/2012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4143A8-F708-4DDA-8865-14BCE590BF10}" type="slidenum">
              <a:rPr lang="en-US" altLang="en-US"/>
              <a:pPr>
                <a:defRPr/>
              </a:pPr>
              <a:t>‹#›</a:t>
            </a:fld>
            <a:endParaRPr lang="en-US" altLang="en-US"/>
          </a:p>
        </p:txBody>
      </p:sp>
    </p:spTree>
    <p:extLst>
      <p:ext uri="{BB962C8B-B14F-4D97-AF65-F5344CB8AC3E}">
        <p14:creationId xmlns:p14="http://schemas.microsoft.com/office/powerpoint/2010/main" val="65398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b="0">
              <a:solidFill>
                <a:prstClr val="black"/>
              </a:solidFill>
              <a:latin typeface="Franklin Gothic Book"/>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412F8B5-FF36-4BB4-AD80-7B7784E7F247}" type="datetime1">
              <a:rPr lang="en-US" smtClean="0">
                <a:solidFill>
                  <a:srgbClr val="F0A22E">
                    <a:shade val="75000"/>
                  </a:srgbClr>
                </a:solidFill>
              </a:rPr>
              <a:t>7/13/2012</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421840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93D721D-E5F9-489A-B637-69DBB1657157}" type="datetime1">
              <a:rPr lang="en-US" smtClean="0">
                <a:solidFill>
                  <a:srgbClr val="F0A22E">
                    <a:shade val="75000"/>
                  </a:srgbClr>
                </a:solidFill>
              </a:rPr>
              <a:t>7/13/2012</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0">
              <a:solidFill>
                <a:prstClr val="white"/>
              </a:solidFill>
            </a:endParaRPr>
          </a:p>
        </p:txBody>
      </p:sp>
      <p:pic>
        <p:nvPicPr>
          <p:cNvPr id="8"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3889794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b="0">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883300C-A70B-401C-BFC4-6E5DFEE05066}" type="datetime1">
              <a:rPr lang="en-US" smtClean="0">
                <a:solidFill>
                  <a:srgbClr val="F0A22E">
                    <a:shade val="75000"/>
                  </a:srgbClr>
                </a:solidFill>
              </a:rPr>
              <a:t>7/13/2012</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73162547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16E05F81-4251-49EB-BFD4-5F4DE5869512}" type="datetime1">
              <a:rPr lang="en-US" smtClean="0"/>
              <a:t>7/13/2012</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4860568-37CA-486D-BEBB-D7C3C927BAE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DEC8D45-3A14-4D0A-9BB1-4B8255DAD332}" type="datetime1">
              <a:rPr lang="en-US" smtClean="0">
                <a:solidFill>
                  <a:srgbClr val="F0A22E">
                    <a:shade val="75000"/>
                  </a:srgbClr>
                </a:solidFill>
              </a:rPr>
              <a:t>7/13/2012</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957721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6B5C6BD-AE42-48B0-881A-21ED9A3F7218}" type="datetime1">
              <a:rPr lang="en-US" smtClean="0">
                <a:solidFill>
                  <a:srgbClr val="F0A22E">
                    <a:shade val="75000"/>
                  </a:srgbClr>
                </a:solidFill>
              </a:rPr>
              <a:t>7/13/2012</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b="0">
              <a:solidFill>
                <a:prstClr val="black"/>
              </a:solidFill>
              <a:latin typeface="Franklin Gothic Book"/>
            </a:endParaRPr>
          </a:p>
        </p:txBody>
      </p:sp>
    </p:spTree>
    <p:extLst>
      <p:ext uri="{BB962C8B-B14F-4D97-AF65-F5344CB8AC3E}">
        <p14:creationId xmlns:p14="http://schemas.microsoft.com/office/powerpoint/2010/main" val="1486395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1B98119-75D2-4CA6-96B5-32DB06325DB5}" type="datetime1">
              <a:rPr lang="en-US" smtClean="0">
                <a:solidFill>
                  <a:srgbClr val="F0A22E">
                    <a:shade val="75000"/>
                  </a:srgbClr>
                </a:solidFill>
              </a:rPr>
              <a:t>7/13/2012</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25941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01CB64-409F-4073-A4BF-466CABA3D211}" type="datetime1">
              <a:rPr lang="en-US" smtClean="0">
                <a:solidFill>
                  <a:srgbClr val="F0A22E">
                    <a:shade val="75000"/>
                  </a:srgbClr>
                </a:solidFill>
              </a:rPr>
              <a:t>7/13/2012</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61087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b="0">
              <a:solidFill>
                <a:prstClr val="black"/>
              </a:solidFill>
              <a:latin typeface="Franklin Gothic Book"/>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F281CE2-0D00-4F6E-BF17-AB3F42184FC7}" type="datetime1">
              <a:rPr lang="en-US" smtClean="0">
                <a:solidFill>
                  <a:srgbClr val="F0A22E">
                    <a:shade val="75000"/>
                  </a:srgbClr>
                </a:solidFill>
              </a:rPr>
              <a:t>7/13/2012</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7625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E657980-9FDC-4661-A16E-938FBA331AF5}" type="datetime1">
              <a:rPr lang="en-US" smtClean="0">
                <a:solidFill>
                  <a:srgbClr val="F0A22E">
                    <a:shade val="75000"/>
                  </a:srgbClr>
                </a:solidFill>
              </a:rPr>
              <a:t>7/13/2012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005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C3BCF-EA3A-46F7-BCE6-8A5D0B9923A8}" type="datetime1">
              <a:rPr lang="en-US" smtClean="0">
                <a:solidFill>
                  <a:srgbClr val="F0A22E">
                    <a:shade val="75000"/>
                  </a:srgbClr>
                </a:solidFill>
              </a:rPr>
              <a:t>7/13/2012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557243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96B722-AD84-49AB-93AC-1149B9DD3EDC}" type="datetime1">
              <a:rPr lang="en-US" smtClean="0">
                <a:solidFill>
                  <a:srgbClr val="F0A22E">
                    <a:shade val="75000"/>
                  </a:srgbClr>
                </a:solidFill>
              </a:rPr>
              <a:t>7/13/2012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13804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43D09019-26B9-4E4D-B959-56390E1075A4}" type="datetime1">
              <a:rPr lang="en-US" smtClean="0"/>
              <a:t>7/13/2012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ED0037F-2C59-4BD3-BC17-9CD72948A1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190FB526-0C65-4BEC-A24D-C963206094F0}" type="datetime1">
              <a:rPr lang="en-US" smtClean="0"/>
              <a:t>7/13/2012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74439D2D-0992-452A-A034-3116D7050B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848760A8-7257-4849-AFC2-5F44B5AA60B6}" type="datetime1">
              <a:rPr lang="en-US" smtClean="0"/>
              <a:t>7/13/2012</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B0EA2BA-36D6-46D6-A96B-84E32B4A00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474BDD9C-4F41-4CD2-AD69-01CF17652B38}" type="datetime1">
              <a:rPr lang="en-US" smtClean="0"/>
              <a:t>7/13/2012</a:t>
            </a:fld>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098BE8CB-BEA7-4469-A367-C6F9489AB3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68DBD634-E1AE-4A33-8D5F-30FC8F0B8386}" type="datetime1">
              <a:rPr lang="en-US" smtClean="0"/>
              <a:t>7/13/2012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793F6F9-7D45-4D84-B15C-695FA2E8FA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A882E363-A043-4425-95D9-2D8E6C6B33F8}" type="datetime1">
              <a:rPr lang="en-US" smtClean="0"/>
              <a:t>7/13/2012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A90D89D-20EF-4E43-8D2C-0C07AADAD2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cstate="print">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044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b="0">
                <a:solidFill>
                  <a:schemeClr val="accent1">
                    <a:shade val="75000"/>
                  </a:schemeClr>
                </a:solidFill>
                <a:latin typeface="+mn-lt"/>
              </a:defRPr>
            </a:lvl1pPr>
          </a:lstStyle>
          <a:p>
            <a:pPr>
              <a:defRPr/>
            </a:pPr>
            <a:fld id="{BA960459-E4B3-43F9-8927-96D5A0DDEA72}" type="datetime1">
              <a:rPr lang="en-US" smtClean="0"/>
              <a:t>7/13/2012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b="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b="0">
                <a:solidFill>
                  <a:schemeClr val="accent1">
                    <a:shade val="75000"/>
                  </a:schemeClr>
                </a:solidFill>
                <a:latin typeface="+mn-lt"/>
              </a:defRPr>
            </a:lvl1pPr>
          </a:lstStyle>
          <a:p>
            <a:pPr>
              <a:defRPr/>
            </a:pPr>
            <a:fld id="{6EE140E1-E581-4479-AC04-9AB11964A83C}"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07" r:id="rId4"/>
    <p:sldLayoutId id="2147483916" r:id="rId5"/>
    <p:sldLayoutId id="2147483908" r:id="rId6"/>
    <p:sldLayoutId id="2147483909" r:id="rId7"/>
    <p:sldLayoutId id="2147483917" r:id="rId8"/>
    <p:sldLayoutId id="2147483910" r:id="rId9"/>
    <p:sldLayoutId id="2147483911" r:id="rId10"/>
    <p:sldLayoutId id="2147483912" r:id="rId11"/>
    <p:sldLayoutId id="2147483918" r:id="rId12"/>
    <p:sldLayoutId id="2147483919" r:id="rId13"/>
    <p:sldLayoutId id="2147483920" r:id="rId14"/>
    <p:sldLayoutId id="2147483921" r:id="rId15"/>
    <p:sldLayoutId id="2147483922" r:id="rId16"/>
    <p:sldLayoutId id="2147483923" r:id="rId17"/>
    <p:sldLayoutId id="2147483924" r:id="rId18"/>
    <p:sldLayoutId id="2147483925" r:id="rId19"/>
    <p:sldLayoutId id="2147483926" r:id="rId20"/>
    <p:sldLayoutId id="2147483927" r:id="rId21"/>
    <p:sldLayoutId id="2147483928" r:id="rId22"/>
    <p:sldLayoutId id="2147483929" r:id="rId23"/>
    <p:sldLayoutId id="2147483930" r:id="rId24"/>
    <p:sldLayoutId id="2147483931" r:id="rId25"/>
    <p:sldLayoutId id="2147483932" r:id="rId26"/>
  </p:sldLayoutIdLst>
  <p:hf sldNum="0" hdr="0" ftr="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b="0">
              <a:solidFill>
                <a:prstClr val="black"/>
              </a:solidFill>
              <a:latin typeface="Franklin Gothic Book"/>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B40A8E61-2A18-4CCD-AE12-E4143159C306}" type="datetime1">
              <a:rPr lang="en-US" b="0" smtClean="0">
                <a:solidFill>
                  <a:srgbClr val="F0A22E">
                    <a:shade val="75000"/>
                  </a:srgbClr>
                </a:solidFill>
                <a:latin typeface="Franklin Gothic Book"/>
              </a:rPr>
              <a:t>7/13/2012</a:t>
            </a:fld>
            <a:endParaRPr lang="en-US" b="0">
              <a:solidFill>
                <a:srgbClr val="F0A22E">
                  <a:shade val="75000"/>
                </a:srgbClr>
              </a:solidFill>
              <a:latin typeface="Franklin Gothic Book"/>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en-US" b="0">
              <a:solidFill>
                <a:srgbClr val="F0A22E">
                  <a:shade val="75000"/>
                </a:srgbClr>
              </a:solidFill>
              <a:latin typeface="Franklin Gothic Book"/>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EF5A803D-91D0-4C83-BC47-911B0C282B99}" type="slidenum">
              <a:rPr lang="en-US" b="0" smtClean="0">
                <a:solidFill>
                  <a:srgbClr val="F0A22E">
                    <a:shade val="75000"/>
                  </a:srgbClr>
                </a:solidFill>
                <a:latin typeface="Franklin Gothic Book"/>
              </a:rPr>
              <a:pPr fontAlgn="auto">
                <a:spcBef>
                  <a:spcPts val="0"/>
                </a:spcBef>
                <a:spcAft>
                  <a:spcPts val="0"/>
                </a:spcAft>
              </a:pPr>
              <a:t>‹#›</a:t>
            </a:fld>
            <a:endParaRPr lang="en-US" b="0">
              <a:solidFill>
                <a:srgbClr val="F0A22E">
                  <a:shade val="75000"/>
                </a:srgb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b="0">
              <a:solidFill>
                <a:prstClr val="black"/>
              </a:solidFill>
              <a:latin typeface="Franklin Gothic Book"/>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b="0">
              <a:solidFill>
                <a:prstClr val="black"/>
              </a:solidFill>
              <a:latin typeface="Franklin Gothic Book"/>
            </a:endParaRPr>
          </a:p>
        </p:txBody>
      </p:sp>
    </p:spTree>
    <p:extLst>
      <p:ext uri="{BB962C8B-B14F-4D97-AF65-F5344CB8AC3E}">
        <p14:creationId xmlns:p14="http://schemas.microsoft.com/office/powerpoint/2010/main" val="381154586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imgres?imgurl=http://www.lestermadden.com/wp-content/uploads/2009/03/no_iphones.png&amp;imgrefurl=http://www.lestermadden.com/2009/03/02/barcode-shopping-the-future-of-mcommerce/&amp;usg=__uxsXLv6Z41g5L79GuT219s3InrA=&amp;h=383&amp;w=400&amp;sz=50&amp;hl=en&amp;start=13&amp;zoom=1&amp;tbnid=kZ93_rTxpKv3OM:&amp;tbnh=119&amp;tbnw=124&amp;ei=me3aTYujBcnogQea591X&amp;prev=/search?q=no+cell+phone&amp;um=1&amp;hl=en&amp;rlz=1W1SNNT_enUS412&amp;biw=1345&amp;bih=503&amp;output=images_json&amp;tbm=isch&amp;um=1&amp;itbs=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imgres?imgurl=http://farm1.static.flickr.com/209/506743936_546481eb7a.jpg&amp;imgrefurl=http://fourme.blogspot.com/2010_09_01_archive.html&amp;usg=__kbH234Rt-oaI-okXQos4eTOnrLg=&amp;h=500&amp;w=401&amp;sz=89&amp;hl=en&amp;start=6&amp;zoom=1&amp;tbnid=sd2NU6x21FxFpM:&amp;tbnh=130&amp;tbnw=104&amp;ei=w-3aTbbiLYaSgQf7s-xX&amp;prev=/search?q=signing&amp;um=1&amp;hl=en&amp;rlz=1W1SNNT_enUS412&amp;biw=1345&amp;bih=503&amp;tbm=isch&amp;um=1&amp;itbs=1"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www.research.ucf.edu/Research/IACUC_ARPO.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aaalac.org/resources/Guide_2010.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fas.org/nuke/control/export/provisions.htm" TargetMode="External"/><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hyperlink" Target="http://www.bis.doc.gov/policiesandregulations/basis_of_ccl_controls.ht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hyperlink" Target="http://www.gao.gov/new.items/d07265.pdf" TargetMode="External"/><Relationship Id="rId3" Type="http://schemas.openxmlformats.org/officeDocument/2006/relationships/diagramLayout" Target="../diagrams/layout1.xml"/><Relationship Id="rId7" Type="http://schemas.openxmlformats.org/officeDocument/2006/relationships/image" Target="../media/image32.gif"/><Relationship Id="rId12"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11" Type="http://schemas.openxmlformats.org/officeDocument/2006/relationships/image" Target="../media/image36.jpeg"/><Relationship Id="rId5" Type="http://schemas.openxmlformats.org/officeDocument/2006/relationships/diagramColors" Target="../diagrams/colors1.xml"/><Relationship Id="rId10" Type="http://schemas.openxmlformats.org/officeDocument/2006/relationships/image" Target="../media/image35.gif"/><Relationship Id="rId4" Type="http://schemas.openxmlformats.org/officeDocument/2006/relationships/diagramQuickStyle" Target="../diagrams/quickStyle1.xml"/><Relationship Id="rId9"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hyperlink" Target="http://www.access.gpo.gov/bis/ear/ear_data.html" TargetMode="External"/><Relationship Id="rId2" Type="http://schemas.openxmlformats.org/officeDocument/2006/relationships/hyperlink" Target="http://www.bis.doc.gov/" TargetMode="External"/><Relationship Id="rId1" Type="http://schemas.openxmlformats.org/officeDocument/2006/relationships/slideLayout" Target="../slideLayouts/slideLayout18.xml"/><Relationship Id="rId4" Type="http://schemas.openxmlformats.org/officeDocument/2006/relationships/image" Target="../media/image39.gif"/></Relationships>
</file>

<file path=ppt/slides/_rels/slide5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6" Type="http://schemas.openxmlformats.org/officeDocument/2006/relationships/hyperlink" Target="http://www.bis.doc.gov/licensing/bis_eccn.pdf" TargetMode="External"/><Relationship Id="rId5" Type="http://schemas.openxmlformats.org/officeDocument/2006/relationships/hyperlink" Target="http://www.bis.doc.gov/licensing/exportingbasics.htm" TargetMode="External"/><Relationship Id="rId4" Type="http://schemas.openxmlformats.org/officeDocument/2006/relationships/image" Target="../media/image42.emf"/></Relationships>
</file>

<file path=ppt/slides/_rels/slide54.xml.rels><?xml version="1.0" encoding="UTF-8" standalone="yes"?>
<Relationships xmlns="http://schemas.openxmlformats.org/package/2006/relationships"><Relationship Id="rId3" Type="http://schemas.openxmlformats.org/officeDocument/2006/relationships/hyperlink" Target="http://www.pmddtc.state.gov/index.html" TargetMode="External"/><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en.wikipedia.org/wiki/File:J85_ge_17a_turbojet_engine.jpg" TargetMode="External"/><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0.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brookings.edu/papers/2011/0725_cloud_computing_villasenor.aspx" TargetMode="External"/><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www.pmddtc.state.gov/embargoed_countries/index.html" TargetMode="External"/><Relationship Id="rId4" Type="http://schemas.openxmlformats.org/officeDocument/2006/relationships/image" Target="../media/image57.wmf"/></Relationships>
</file>

<file path=ppt/slides/_rels/slide6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hyperlink" Target="http://www.fbi.gov/knoxville/press-releases/2012/former-university-of-tennessee-professor-john-reece-roth-begins-serving-four-year-prison-sentence-on-convictions-of-illegally-exporting-military-research-data" TargetMode="External"/><Relationship Id="rId2" Type="http://schemas.openxmlformats.org/officeDocument/2006/relationships/image" Target="../media/image43.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hyperlink" Target="http://www.dss.mil/isp/count_intell/count_train_mat.html" TargetMode="External"/><Relationship Id="rId2" Type="http://schemas.openxmlformats.org/officeDocument/2006/relationships/image" Target="../media/image59.jpg"/><Relationship Id="rId1" Type="http://schemas.openxmlformats.org/officeDocument/2006/relationships/slideLayout" Target="../slideLayouts/slideLayout25.xml"/><Relationship Id="rId5" Type="http://schemas.openxmlformats.org/officeDocument/2006/relationships/hyperlink" Target="http://www.newsmax.com/Newsfront/spies-at-american-universities/2012/04/08/id/435189" TargetMode="External"/><Relationship Id="rId4" Type="http://schemas.openxmlformats.org/officeDocument/2006/relationships/hyperlink" Target="http://www.bendbulletin.com/apps/pbcs.dll/article?AID=/20120410/NEWS0107/204100389"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research.ucf.edu/ExportContro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6.xml"/><Relationship Id="rId1" Type="http://schemas.openxmlformats.org/officeDocument/2006/relationships/vmlDrawing" Target="../drawings/vmlDrawing3.vml"/><Relationship Id="rId5" Type="http://schemas.openxmlformats.org/officeDocument/2006/relationships/image" Target="../media/image62.emf"/><Relationship Id="rId4" Type="http://schemas.openxmlformats.org/officeDocument/2006/relationships/oleObject" Target="../embeddings/oleObject2.bin"/></Relationships>
</file>

<file path=ppt/slides/_rels/slide7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7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3" Type="http://schemas.openxmlformats.org/officeDocument/2006/relationships/hyperlink" Target="http://www.ehs.ucf.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4" name="Rectangle 13"/>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5" name="Rectangle 14"/>
          <p:cNvSpPr/>
          <p:nvPr/>
        </p:nvSpPr>
        <p:spPr bwMode="auto">
          <a:xfrm>
            <a:off x="990600" y="0"/>
            <a:ext cx="182563"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6" name="Rectangle 15"/>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7" name="Straight Connector 16"/>
          <p:cNvSpPr>
            <a:spLocks noChangeShapeType="1"/>
          </p:cNvSpPr>
          <p:nvPr/>
        </p:nvSpPr>
        <p:spPr bwMode="auto">
          <a:xfrm>
            <a:off x="106363"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9" name="Straight Connector 18"/>
          <p:cNvSpPr>
            <a:spLocks noChangeShapeType="1"/>
          </p:cNvSpPr>
          <p:nvPr/>
        </p:nvSpPr>
        <p:spPr bwMode="auto">
          <a:xfrm>
            <a:off x="854075"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0" name="Straight Connector 19"/>
          <p:cNvSpPr>
            <a:spLocks noChangeShapeType="1"/>
          </p:cNvSpPr>
          <p:nvPr/>
        </p:nvSpPr>
        <p:spPr bwMode="auto">
          <a:xfrm>
            <a:off x="172720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4" name="Oval 23"/>
          <p:cNvSpPr/>
          <p:nvPr/>
        </p:nvSpPr>
        <p:spPr bwMode="auto">
          <a:xfrm>
            <a:off x="1323975" y="4867275"/>
            <a:ext cx="642938" cy="64135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5" name="Oval 24"/>
          <p:cNvSpPr/>
          <p:nvPr/>
        </p:nvSpPr>
        <p:spPr bwMode="auto">
          <a:xfrm>
            <a:off x="1090613" y="5500688"/>
            <a:ext cx="138112" cy="136525"/>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6" name="Oval 25"/>
          <p:cNvSpPr/>
          <p:nvPr/>
        </p:nvSpPr>
        <p:spPr bwMode="auto">
          <a:xfrm>
            <a:off x="1663700" y="5791200"/>
            <a:ext cx="274638" cy="274638"/>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7" name="Oval 26"/>
          <p:cNvSpPr/>
          <p:nvPr/>
        </p:nvSpPr>
        <p:spPr bwMode="auto">
          <a:xfrm>
            <a:off x="1879600" y="4479925"/>
            <a:ext cx="365125" cy="365125"/>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8" name="Straight Connector 27"/>
          <p:cNvSpPr>
            <a:spLocks noChangeShapeType="1"/>
          </p:cNvSpPr>
          <p:nvPr/>
        </p:nvSpPr>
        <p:spPr bwMode="auto">
          <a:xfrm>
            <a:off x="9097963"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36" name="Text Placeholder 4"/>
          <p:cNvSpPr>
            <a:spLocks noGrp="1"/>
          </p:cNvSpPr>
          <p:nvPr>
            <p:ph type="body" idx="1"/>
          </p:nvPr>
        </p:nvSpPr>
        <p:spPr>
          <a:xfrm>
            <a:off x="1726640" y="3733800"/>
            <a:ext cx="7371304" cy="2362200"/>
          </a:xfrm>
          <a:noFill/>
          <a:ln>
            <a:noFill/>
          </a:ln>
        </p:spPr>
        <p:txBody>
          <a:bodyPr>
            <a:normAutofit fontScale="92500" lnSpcReduction="20000"/>
          </a:bodyPr>
          <a:lstStyle/>
          <a:p>
            <a:pPr algn="ctr" eaLnBrk="1" fontAlgn="auto" hangingPunct="1">
              <a:spcAft>
                <a:spcPts val="0"/>
              </a:spcAft>
              <a:buFont typeface="Wingdings 2"/>
              <a:buNone/>
              <a:defRPr/>
            </a:pPr>
            <a:r>
              <a:rPr lang="en-US" sz="3900"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REGULATORY COMPLIANCE</a:t>
            </a:r>
          </a:p>
          <a:p>
            <a:pPr algn="ctr" eaLnBrk="1" fontAlgn="auto" hangingPunct="1">
              <a:spcAft>
                <a:spcPts val="0"/>
              </a:spcAft>
              <a:buFont typeface="Wingdings 2"/>
              <a:buNone/>
              <a:defRPr/>
            </a:pPr>
            <a:endParaRPr lang="en-US" sz="26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eaLnBrk="1" fontAlgn="auto" hangingPunct="1">
              <a:spcAft>
                <a:spcPts val="0"/>
              </a:spcAft>
              <a:buFont typeface="Wingdings 2"/>
              <a:buNone/>
              <a:defRPr/>
            </a:pPr>
            <a:endParaRPr lang="en-US" dirty="0" smtClean="0">
              <a:latin typeface="Century Gothic" pitchFamily="34" charset="0"/>
              <a:ea typeface="Tahoma" pitchFamily="34" charset="0"/>
              <a:cs typeface="Tahoma" pitchFamily="34" charset="0"/>
            </a:endParaRPr>
          </a:p>
          <a:p>
            <a:pPr algn="ctr" eaLnBrk="1" fontAlgn="auto" hangingPunct="1">
              <a:spcAft>
                <a:spcPts val="0"/>
              </a:spcAft>
              <a:buFont typeface="Wingdings 2"/>
              <a:buNone/>
              <a:defRPr/>
            </a:pPr>
            <a:r>
              <a:rPr lang="en-US" sz="1900" b="1" dirty="0" smtClean="0">
                <a:solidFill>
                  <a:schemeClr val="accent6">
                    <a:lumMod val="50000"/>
                  </a:schemeClr>
                </a:solidFill>
                <a:latin typeface="Century Gothic" pitchFamily="34" charset="0"/>
                <a:ea typeface="Tahoma" pitchFamily="34" charset="0"/>
                <a:cs typeface="Tahoma" pitchFamily="34" charset="0"/>
              </a:rPr>
              <a:t>Presented by:</a:t>
            </a:r>
          </a:p>
          <a:p>
            <a:pPr algn="ctr" eaLnBrk="1" fontAlgn="auto" hangingPunct="1">
              <a:spcAft>
                <a:spcPts val="0"/>
              </a:spcAft>
              <a:buFont typeface="Wingdings 2"/>
              <a:buNone/>
              <a:defRPr/>
            </a:pPr>
            <a:r>
              <a:rPr lang="en-US" sz="1900" b="1" dirty="0" smtClean="0">
                <a:solidFill>
                  <a:schemeClr val="accent6">
                    <a:lumMod val="50000"/>
                  </a:schemeClr>
                </a:solidFill>
                <a:latin typeface="Century Gothic" pitchFamily="34" charset="0"/>
                <a:ea typeface="Tahoma" pitchFamily="34" charset="0"/>
                <a:cs typeface="Tahoma" pitchFamily="34" charset="0"/>
              </a:rPr>
              <a:t>Joanne Muratori, Janice Turchin, Suhail </a:t>
            </a:r>
            <a:r>
              <a:rPr lang="en-US" sz="1900" b="1" dirty="0" err="1" smtClean="0">
                <a:solidFill>
                  <a:schemeClr val="accent6">
                    <a:lumMod val="50000"/>
                  </a:schemeClr>
                </a:solidFill>
                <a:latin typeface="Century Gothic" pitchFamily="34" charset="0"/>
                <a:ea typeface="Tahoma" pitchFamily="34" charset="0"/>
                <a:cs typeface="Tahoma" pitchFamily="34" charset="0"/>
              </a:rPr>
              <a:t>Pantajos</a:t>
            </a:r>
            <a:endParaRPr lang="en-US" sz="1900" b="1" dirty="0" smtClean="0">
              <a:solidFill>
                <a:schemeClr val="accent6">
                  <a:lumMod val="50000"/>
                </a:schemeClr>
              </a:solidFill>
              <a:latin typeface="Century Gothic" pitchFamily="34" charset="0"/>
              <a:ea typeface="Tahoma" pitchFamily="34" charset="0"/>
              <a:cs typeface="Tahoma" pitchFamily="34" charset="0"/>
            </a:endParaRPr>
          </a:p>
          <a:p>
            <a:pPr algn="ctr" eaLnBrk="1" fontAlgn="auto" hangingPunct="1">
              <a:spcAft>
                <a:spcPts val="0"/>
              </a:spcAft>
              <a:buFont typeface="Wingdings 2"/>
              <a:buNone/>
              <a:defRPr/>
            </a:pPr>
            <a:r>
              <a:rPr lang="en-US" sz="1900" b="1" dirty="0" smtClean="0">
                <a:solidFill>
                  <a:schemeClr val="accent6">
                    <a:lumMod val="50000"/>
                  </a:schemeClr>
                </a:solidFill>
                <a:latin typeface="Century Gothic" pitchFamily="34" charset="0"/>
                <a:ea typeface="Tahoma" pitchFamily="34" charset="0"/>
                <a:cs typeface="Tahoma" pitchFamily="34" charset="0"/>
              </a:rPr>
              <a:t>Renea Carver, Jose Vazquez Perez, Mike Miller</a:t>
            </a:r>
          </a:p>
        </p:txBody>
      </p:sp>
      <p:grpSp>
        <p:nvGrpSpPr>
          <p:cNvPr id="16402" name="Group 41"/>
          <p:cNvGrpSpPr>
            <a:grpSpLocks/>
          </p:cNvGrpSpPr>
          <p:nvPr/>
        </p:nvGrpSpPr>
        <p:grpSpPr bwMode="auto">
          <a:xfrm>
            <a:off x="2819400" y="609600"/>
            <a:ext cx="5135563" cy="2254250"/>
            <a:chOff x="2819400" y="609600"/>
            <a:chExt cx="5136054" cy="2254190"/>
          </a:xfrm>
        </p:grpSpPr>
        <p:pic>
          <p:nvPicPr>
            <p:cNvPr id="16406" name="Picture 36" descr="Picture1.png"/>
            <p:cNvPicPr>
              <a:picLocks noChangeAspect="1"/>
            </p:cNvPicPr>
            <p:nvPr/>
          </p:nvPicPr>
          <p:blipFill>
            <a:blip r:embed="rId3" cstate="print"/>
            <a:srcRect b="18932"/>
            <a:stretch>
              <a:fillRect/>
            </a:stretch>
          </p:blipFill>
          <p:spPr bwMode="auto">
            <a:xfrm>
              <a:off x="2819400" y="609600"/>
              <a:ext cx="5136054" cy="2051500"/>
            </a:xfrm>
            <a:prstGeom prst="rect">
              <a:avLst/>
            </a:prstGeom>
            <a:noFill/>
            <a:ln w="9525">
              <a:noFill/>
              <a:miter lim="800000"/>
              <a:headEnd/>
              <a:tailEnd/>
            </a:ln>
          </p:spPr>
        </p:pic>
        <p:sp>
          <p:nvSpPr>
            <p:cNvPr id="38" name="TextBox 37"/>
            <p:cNvSpPr txBox="1"/>
            <p:nvPr/>
          </p:nvSpPr>
          <p:spPr>
            <a:xfrm>
              <a:off x="3173447" y="2617735"/>
              <a:ext cx="4420023" cy="246055"/>
            </a:xfrm>
            <a:prstGeom prst="rect">
              <a:avLst/>
            </a:prstGeom>
            <a:noFill/>
          </p:spPr>
          <p:txBody>
            <a:bodyPr>
              <a:spAutoFit/>
            </a:bodyPr>
            <a:lstStyle/>
            <a:p>
              <a:pPr algn="ctr" fontAlgn="auto">
                <a:spcBef>
                  <a:spcPts val="0"/>
                </a:spcBef>
                <a:spcAft>
                  <a:spcPts val="0"/>
                </a:spcAft>
                <a:defRPr/>
              </a:pPr>
              <a:r>
                <a:rPr lang="en-US" sz="1000" b="0" dirty="0">
                  <a:solidFill>
                    <a:schemeClr val="accent6">
                      <a:lumMod val="50000"/>
                    </a:schemeClr>
                  </a:solidFill>
                  <a:latin typeface="Arial" pitchFamily="34" charset="0"/>
                  <a:cs typeface="Arial" pitchFamily="34" charset="0"/>
                </a:rPr>
                <a:t>Sponsored Programs Administration Resource &amp; Knowledge Series</a:t>
              </a:r>
            </a:p>
          </p:txBody>
        </p:sp>
        <p:cxnSp>
          <p:nvCxnSpPr>
            <p:cNvPr id="40" name="Straight Connector 39"/>
            <p:cNvCxnSpPr/>
            <p:nvPr/>
          </p:nvCxnSpPr>
          <p:spPr>
            <a:xfrm>
              <a:off x="3133755" y="2644721"/>
              <a:ext cx="4418435"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4" cstate="print">
            <a:duotone>
              <a:prstClr val="black"/>
              <a:schemeClr val="accent6">
                <a:tint val="45000"/>
                <a:satMod val="400000"/>
              </a:schemeClr>
            </a:duotone>
            <a:extLst/>
          </a:blip>
          <a:srcRect r="68983" b="44845"/>
          <a:stretch>
            <a:fillRect/>
          </a:stretch>
        </p:blipFill>
        <p:spPr bwMode="auto">
          <a:xfrm>
            <a:off x="776676" y="3532385"/>
            <a:ext cx="998057" cy="110693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476A18A0-91A0-4AF0-AEE0-3D152553501E}" type="datetime1">
              <a:rPr lang="en-US" smtClean="0"/>
              <a:t>7/13/2012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Protective mechanisms established by “The Common Rule”</a:t>
            </a:r>
            <a:br>
              <a:rPr lang="en-US" dirty="0"/>
            </a:br>
            <a:endParaRPr lang="en-US" dirty="0"/>
          </a:p>
        </p:txBody>
      </p:sp>
      <p:sp>
        <p:nvSpPr>
          <p:cNvPr id="3" name="Content Placeholder 2"/>
          <p:cNvSpPr>
            <a:spLocks noGrp="1"/>
          </p:cNvSpPr>
          <p:nvPr>
            <p:ph idx="1"/>
          </p:nvPr>
        </p:nvSpPr>
        <p:spPr/>
        <p:txBody>
          <a:bodyPr/>
          <a:lstStyle/>
          <a:p>
            <a:r>
              <a:rPr lang="en-US" dirty="0"/>
              <a:t>Institutional assurances of compliance</a:t>
            </a:r>
          </a:p>
          <a:p>
            <a:endParaRPr lang="en-US" dirty="0"/>
          </a:p>
          <a:p>
            <a:r>
              <a:rPr lang="en-US" dirty="0" smtClean="0"/>
              <a:t>Review </a:t>
            </a:r>
            <a:r>
              <a:rPr lang="en-US" dirty="0"/>
              <a:t>of research by an IRB</a:t>
            </a:r>
          </a:p>
          <a:p>
            <a:endParaRPr lang="en-US" dirty="0" smtClean="0"/>
          </a:p>
          <a:p>
            <a:r>
              <a:rPr lang="en-US" dirty="0" smtClean="0"/>
              <a:t>Informed </a:t>
            </a:r>
            <a:r>
              <a:rPr lang="en-US" dirty="0"/>
              <a:t>consent of subjects</a:t>
            </a:r>
          </a:p>
          <a:p>
            <a:endParaRPr lang="en-US" dirty="0"/>
          </a:p>
        </p:txBody>
      </p:sp>
      <p:sp>
        <p:nvSpPr>
          <p:cNvPr id="4" name="Rectangle 3"/>
          <p:cNvSpPr/>
          <p:nvPr/>
        </p:nvSpPr>
        <p:spPr>
          <a:xfrm>
            <a:off x="2969638" y="647003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5271ECEF-429E-4862-8998-A67422B12657}"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319034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fontScale="90000"/>
          </a:bodyPr>
          <a:lstStyle/>
          <a:p>
            <a:r>
              <a:rPr lang="en-US" dirty="0"/>
              <a:t>Institutional Assurance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UCF has negotiated with the Office for Human Research Protections that all of the institution’s human subject research activities, regardless of funding, will be guided by the Belmont Report, will comply with the Common Rule, and other regulations as applicable.</a:t>
            </a:r>
          </a:p>
          <a:p>
            <a:pPr marL="0" indent="0" algn="ctr">
              <a:buNone/>
            </a:pPr>
            <a:r>
              <a:rPr lang="en-US" b="1" dirty="0"/>
              <a:t>This is referred to as a </a:t>
            </a:r>
          </a:p>
          <a:p>
            <a:pPr marL="0" indent="0" algn="ctr">
              <a:buNone/>
            </a:pPr>
            <a:r>
              <a:rPr lang="en-US" b="1" dirty="0" err="1"/>
              <a:t>Federalwide</a:t>
            </a:r>
            <a:r>
              <a:rPr lang="en-US" b="1" dirty="0"/>
              <a:t> Assurance (FWA).</a:t>
            </a:r>
          </a:p>
          <a:p>
            <a:endParaRPr lang="en-US" dirty="0"/>
          </a:p>
        </p:txBody>
      </p:sp>
      <p:sp>
        <p:nvSpPr>
          <p:cNvPr id="4" name="Rectangle 3"/>
          <p:cNvSpPr/>
          <p:nvPr/>
        </p:nvSpPr>
        <p:spPr>
          <a:xfrm>
            <a:off x="31242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BA510061-959C-48C2-89CA-5EF720709F27}"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377323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a:t>Why is compliance important?</a:t>
            </a:r>
          </a:p>
        </p:txBody>
      </p:sp>
      <p:sp>
        <p:nvSpPr>
          <p:cNvPr id="3" name="Content Placeholder 2"/>
          <p:cNvSpPr>
            <a:spLocks noGrp="1"/>
          </p:cNvSpPr>
          <p:nvPr>
            <p:ph idx="1"/>
          </p:nvPr>
        </p:nvSpPr>
        <p:spPr/>
        <p:txBody>
          <a:bodyPr/>
          <a:lstStyle/>
          <a:p>
            <a:r>
              <a:rPr lang="en-US" dirty="0"/>
              <a:t>Professional ethics</a:t>
            </a:r>
          </a:p>
          <a:p>
            <a:r>
              <a:rPr lang="en-US" dirty="0"/>
              <a:t>Statute compliance</a:t>
            </a:r>
          </a:p>
          <a:p>
            <a:r>
              <a:rPr lang="en-US" dirty="0"/>
              <a:t>Publication</a:t>
            </a:r>
          </a:p>
          <a:p>
            <a:r>
              <a:rPr lang="en-US" dirty="0"/>
              <a:t>Individual grant funding</a:t>
            </a:r>
          </a:p>
          <a:p>
            <a:r>
              <a:rPr lang="en-US" dirty="0"/>
              <a:t>University grant funding</a:t>
            </a:r>
          </a:p>
          <a:p>
            <a:r>
              <a:rPr lang="en-US" dirty="0"/>
              <a:t>University research </a:t>
            </a:r>
          </a:p>
          <a:p>
            <a:r>
              <a:rPr lang="en-US" dirty="0" smtClean="0"/>
              <a:t>Liability</a:t>
            </a:r>
            <a:endParaRPr lang="en-US" dirty="0"/>
          </a:p>
          <a:p>
            <a:endParaRPr lang="en-US" dirty="0"/>
          </a:p>
        </p:txBody>
      </p:sp>
      <p:sp>
        <p:nvSpPr>
          <p:cNvPr id="4" name="Rectangle 3"/>
          <p:cNvSpPr/>
          <p:nvPr/>
        </p:nvSpPr>
        <p:spPr>
          <a:xfrm>
            <a:off x="32766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3D4E1FD5-FEB5-4A3E-B2AB-09722F56A025}"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402341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dirty="0"/>
              <a:t>UCF has received accreditation of its Human Research Protection Program</a:t>
            </a:r>
          </a:p>
        </p:txBody>
      </p:sp>
      <p:sp>
        <p:nvSpPr>
          <p:cNvPr id="3" name="Content Placeholder 2"/>
          <p:cNvSpPr>
            <a:spLocks noGrp="1"/>
          </p:cNvSpPr>
          <p:nvPr>
            <p:ph idx="1"/>
          </p:nvPr>
        </p:nvSpPr>
        <p:spPr>
          <a:xfrm>
            <a:off x="304800" y="1371600"/>
            <a:ext cx="8686800" cy="4708525"/>
          </a:xfrm>
        </p:spPr>
        <p:txBody>
          <a:bodyPr>
            <a:normAutofit fontScale="92500" lnSpcReduction="20000"/>
          </a:bodyPr>
          <a:lstStyle/>
          <a:p>
            <a:r>
              <a:rPr lang="en-US" dirty="0"/>
              <a:t>Accreditation by the Association for the Accreditation of Human Research Protection Programs, Inc. (AAHRPP) is the “gold standard” that signifies that UCF is in full compliance with regulatory requirements as well as industry best-practices.</a:t>
            </a:r>
          </a:p>
          <a:p>
            <a:pPr lvl="1"/>
            <a:r>
              <a:rPr lang="en-US" dirty="0"/>
              <a:t>Analogous to Association for Assessment and Accreditation of Laboratory Animal Care International (AAALAC International) accreditation for animal research.</a:t>
            </a:r>
          </a:p>
          <a:p>
            <a:pPr lvl="1"/>
            <a:r>
              <a:rPr lang="en-US" dirty="0"/>
              <a:t>Demonstrates commitment to human subject protections</a:t>
            </a:r>
          </a:p>
          <a:p>
            <a:endParaRPr lang="en-US" dirty="0"/>
          </a:p>
        </p:txBody>
      </p:sp>
      <p:sp>
        <p:nvSpPr>
          <p:cNvPr id="4" name="Rectangle 3"/>
          <p:cNvSpPr/>
          <p:nvPr/>
        </p:nvSpPr>
        <p:spPr>
          <a:xfrm>
            <a:off x="3276600" y="6527789"/>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C467C010-4BB0-4113-85C8-C2CDADF20CC0}"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394573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rmAutofit fontScale="90000"/>
          </a:bodyPr>
          <a:lstStyle/>
          <a:p>
            <a:r>
              <a:rPr lang="en-US" dirty="0"/>
              <a:t>AAHRPP accreditation offers benefits to researchers</a:t>
            </a:r>
          </a:p>
        </p:txBody>
      </p:sp>
      <p:sp>
        <p:nvSpPr>
          <p:cNvPr id="3" name="Content Placeholder 2"/>
          <p:cNvSpPr>
            <a:spLocks noGrp="1"/>
          </p:cNvSpPr>
          <p:nvPr>
            <p:ph idx="1"/>
          </p:nvPr>
        </p:nvSpPr>
        <p:spPr/>
        <p:txBody>
          <a:bodyPr>
            <a:normAutofit fontScale="85000" lnSpcReduction="20000"/>
          </a:bodyPr>
          <a:lstStyle/>
          <a:p>
            <a:r>
              <a:rPr lang="en-US" dirty="0"/>
              <a:t>Better standing in competition for funding.</a:t>
            </a:r>
          </a:p>
          <a:p>
            <a:pPr lvl="1"/>
            <a:r>
              <a:rPr lang="en-US" dirty="0"/>
              <a:t>Many foundations give preference to accredited institutions (CF, alpha1)</a:t>
            </a:r>
          </a:p>
          <a:p>
            <a:endParaRPr lang="en-US" dirty="0"/>
          </a:p>
          <a:p>
            <a:r>
              <a:rPr lang="en-US" dirty="0"/>
              <a:t>Recognition of importance by government and private sponsors</a:t>
            </a:r>
          </a:p>
          <a:p>
            <a:pPr lvl="1"/>
            <a:r>
              <a:rPr lang="en-US" dirty="0"/>
              <a:t>Required by VA, DOE</a:t>
            </a:r>
          </a:p>
          <a:p>
            <a:pPr lvl="1"/>
            <a:r>
              <a:rPr lang="en-US" dirty="0"/>
              <a:t>NIH intramural program beginning to work towards AAHRPP accreditation</a:t>
            </a:r>
          </a:p>
          <a:p>
            <a:endParaRPr lang="en-US" dirty="0"/>
          </a:p>
          <a:p>
            <a:r>
              <a:rPr lang="en-US" dirty="0"/>
              <a:t>Easier collaboration with other accredited organizations (i.e. Veterans Administration Hospitals)</a:t>
            </a:r>
          </a:p>
          <a:p>
            <a:endParaRPr lang="en-US" dirty="0"/>
          </a:p>
        </p:txBody>
      </p:sp>
      <p:sp>
        <p:nvSpPr>
          <p:cNvPr id="4" name="Rectangle 3"/>
          <p:cNvSpPr/>
          <p:nvPr/>
        </p:nvSpPr>
        <p:spPr>
          <a:xfrm>
            <a:off x="33528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448C9622-4E72-46BC-BB4F-1398461058D1}"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153175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dirty="0"/>
              <a:t>How do I know if a </a:t>
            </a:r>
            <a:r>
              <a:rPr lang="en-US" dirty="0" smtClean="0"/>
              <a:t>project needs </a:t>
            </a:r>
            <a:r>
              <a:rPr lang="en-US" dirty="0"/>
              <a:t>IRB review?</a:t>
            </a:r>
          </a:p>
        </p:txBody>
      </p:sp>
      <p:sp>
        <p:nvSpPr>
          <p:cNvPr id="3" name="Content Placeholder 2"/>
          <p:cNvSpPr>
            <a:spLocks noGrp="1"/>
          </p:cNvSpPr>
          <p:nvPr>
            <p:ph idx="1"/>
          </p:nvPr>
        </p:nvSpPr>
        <p:spPr/>
        <p:txBody>
          <a:bodyPr>
            <a:normAutofit lnSpcReduction="10000"/>
          </a:bodyPr>
          <a:lstStyle/>
          <a:p>
            <a:pPr marL="0" indent="0" algn="ctr">
              <a:buNone/>
            </a:pPr>
            <a:r>
              <a:rPr lang="en-US" dirty="0"/>
              <a:t>Meets federal definition of “</a:t>
            </a:r>
            <a:r>
              <a:rPr lang="en-US" b="1" dirty="0"/>
              <a:t>research</a:t>
            </a:r>
            <a:r>
              <a:rPr lang="en-US" dirty="0"/>
              <a:t>”</a:t>
            </a:r>
          </a:p>
          <a:p>
            <a:pPr marL="0" indent="0" algn="ctr">
              <a:buNone/>
            </a:pPr>
            <a:r>
              <a:rPr lang="en-US" dirty="0"/>
              <a:t>Systematic investigation designed to develop or contribute to generalizable knowledge</a:t>
            </a:r>
          </a:p>
          <a:p>
            <a:pPr marL="0" indent="0" algn="ctr">
              <a:buNone/>
            </a:pPr>
            <a:endParaRPr lang="en-US" dirty="0" smtClean="0"/>
          </a:p>
          <a:p>
            <a:pPr marL="0" indent="0" algn="ctr">
              <a:buNone/>
            </a:pPr>
            <a:r>
              <a:rPr lang="en-US" dirty="0" smtClean="0"/>
              <a:t>Meets </a:t>
            </a:r>
            <a:r>
              <a:rPr lang="en-US" dirty="0"/>
              <a:t>definition of “</a:t>
            </a:r>
            <a:r>
              <a:rPr lang="en-US" b="1" dirty="0"/>
              <a:t>human subject(s)</a:t>
            </a:r>
            <a:r>
              <a:rPr lang="en-US" dirty="0"/>
              <a:t>”</a:t>
            </a:r>
          </a:p>
          <a:p>
            <a:pPr marL="0" indent="0" algn="ctr">
              <a:buNone/>
            </a:pPr>
            <a:r>
              <a:rPr lang="en-US" dirty="0"/>
              <a:t>The investigator will gather data about living individuals through intervention or interaction OR The investigator will gather data about living individuals that is private AND identifiable.</a:t>
            </a:r>
          </a:p>
          <a:p>
            <a:endParaRPr lang="en-US" dirty="0"/>
          </a:p>
        </p:txBody>
      </p:sp>
      <p:sp>
        <p:nvSpPr>
          <p:cNvPr id="4" name="Rectangle 3"/>
          <p:cNvSpPr/>
          <p:nvPr/>
        </p:nvSpPr>
        <p:spPr>
          <a:xfrm>
            <a:off x="2992097" y="6527789"/>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32F92450-A5A2-4A56-B041-EDDABF079331}"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231346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IRB Approval</a:t>
            </a:r>
          </a:p>
        </p:txBody>
      </p:sp>
      <p:sp>
        <p:nvSpPr>
          <p:cNvPr id="3" name="Content Placeholder 2"/>
          <p:cNvSpPr>
            <a:spLocks noGrp="1"/>
          </p:cNvSpPr>
          <p:nvPr>
            <p:ph idx="1"/>
          </p:nvPr>
        </p:nvSpPr>
        <p:spPr/>
        <p:txBody>
          <a:bodyPr>
            <a:normAutofit fontScale="70000" lnSpcReduction="20000"/>
          </a:bodyPr>
          <a:lstStyle/>
          <a:p>
            <a:r>
              <a:rPr lang="en-US" b="1" dirty="0"/>
              <a:t>Risks are Minimized  </a:t>
            </a:r>
            <a:r>
              <a:rPr lang="en-US" dirty="0"/>
              <a:t>(Consistent with a sound research design and does not unnecessarily expose subjects to risk)</a:t>
            </a:r>
          </a:p>
          <a:p>
            <a:r>
              <a:rPr lang="en-US" b="1" dirty="0"/>
              <a:t>Risks are Reasonable in Relation to Benefits</a:t>
            </a:r>
          </a:p>
          <a:p>
            <a:r>
              <a:rPr lang="en-US" b="1" dirty="0"/>
              <a:t>Selection of Subjects is Equitable</a:t>
            </a:r>
          </a:p>
          <a:p>
            <a:r>
              <a:rPr lang="en-US" b="1" dirty="0"/>
              <a:t>Informed Consent will be Sought </a:t>
            </a:r>
            <a:r>
              <a:rPr lang="en-US" dirty="0"/>
              <a:t>for Each Prospective Subject</a:t>
            </a:r>
          </a:p>
          <a:p>
            <a:r>
              <a:rPr lang="en-US" b="1" dirty="0"/>
              <a:t>Informed Consent will Be Documented</a:t>
            </a:r>
          </a:p>
          <a:p>
            <a:r>
              <a:rPr lang="en-US" dirty="0"/>
              <a:t>Research Plan Adequately Provides for </a:t>
            </a:r>
            <a:r>
              <a:rPr lang="en-US" b="1" dirty="0"/>
              <a:t>Monitoring the Data Collected to Ensure Safety </a:t>
            </a:r>
            <a:r>
              <a:rPr lang="en-US" dirty="0"/>
              <a:t>of the Subjects</a:t>
            </a:r>
          </a:p>
          <a:p>
            <a:r>
              <a:rPr lang="en-US" dirty="0"/>
              <a:t>Research Plan Adequately </a:t>
            </a:r>
            <a:r>
              <a:rPr lang="en-US" b="1" dirty="0"/>
              <a:t>Protects the Privacy of Subjects and Maintains Confidentiality</a:t>
            </a:r>
          </a:p>
          <a:p>
            <a:r>
              <a:rPr lang="en-US" dirty="0"/>
              <a:t>When some or all of the subjects are likely to be vulnerable to coercion or undue influence, </a:t>
            </a:r>
            <a:r>
              <a:rPr lang="en-US" b="1" dirty="0"/>
              <a:t>additional safeguards </a:t>
            </a:r>
            <a:r>
              <a:rPr lang="en-US" dirty="0"/>
              <a:t>need to be included in the protocol to protect the rights and welfare of these subjects.</a:t>
            </a:r>
          </a:p>
          <a:p>
            <a:endParaRPr lang="en-US" dirty="0"/>
          </a:p>
        </p:txBody>
      </p:sp>
      <p:sp>
        <p:nvSpPr>
          <p:cNvPr id="4" name="Rectangle 3"/>
          <p:cNvSpPr/>
          <p:nvPr/>
        </p:nvSpPr>
        <p:spPr>
          <a:xfrm>
            <a:off x="32766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E1983930-5436-4735-BC31-F9F2A82FA0F0}"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162798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IRB Review of Research</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All research projects are categorized into one of three categories for the IRB review process.  Each category is different in the level of scrutiny and submission procedures.  </a:t>
            </a:r>
            <a:r>
              <a:rPr lang="en-US" u="sng" dirty="0"/>
              <a:t>The IRB is responsible for making the final decision of which category a research project falls under.</a:t>
            </a:r>
          </a:p>
          <a:p>
            <a:endParaRPr lang="en-US" dirty="0"/>
          </a:p>
          <a:p>
            <a:r>
              <a:rPr lang="en-US" b="1" dirty="0"/>
              <a:t>Full Board Review</a:t>
            </a:r>
          </a:p>
          <a:p>
            <a:r>
              <a:rPr lang="en-US" b="1" dirty="0"/>
              <a:t>Expedited</a:t>
            </a:r>
          </a:p>
          <a:p>
            <a:r>
              <a:rPr lang="en-US" b="1" dirty="0"/>
              <a:t>Exempt</a:t>
            </a:r>
          </a:p>
          <a:p>
            <a:endParaRPr lang="en-US" dirty="0"/>
          </a:p>
        </p:txBody>
      </p:sp>
      <p:sp>
        <p:nvSpPr>
          <p:cNvPr id="4" name="Rectangle 3"/>
          <p:cNvSpPr/>
          <p:nvPr/>
        </p:nvSpPr>
        <p:spPr>
          <a:xfrm>
            <a:off x="3124200" y="6518164"/>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BD73D3B6-641D-4B81-AD4E-2E7B4519ADD5}"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732734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Levels of review- Expedited</a:t>
            </a:r>
            <a:br>
              <a:rPr lang="en-US" dirty="0"/>
            </a:br>
            <a:r>
              <a:rPr lang="en-US" sz="2200" dirty="0"/>
              <a:t>(reviewed by Chair or IRB designated member)</a:t>
            </a:r>
          </a:p>
        </p:txBody>
      </p:sp>
      <p:sp>
        <p:nvSpPr>
          <p:cNvPr id="3" name="Content Placeholder 2"/>
          <p:cNvSpPr>
            <a:spLocks noGrp="1"/>
          </p:cNvSpPr>
          <p:nvPr>
            <p:ph idx="1"/>
          </p:nvPr>
        </p:nvSpPr>
        <p:spPr/>
        <p:txBody>
          <a:bodyPr/>
          <a:lstStyle/>
          <a:p>
            <a:r>
              <a:rPr lang="en-US" dirty="0" smtClean="0"/>
              <a:t>Minimal </a:t>
            </a:r>
            <a:r>
              <a:rPr lang="en-US" dirty="0"/>
              <a:t>risk and fit into an “Expedited” category </a:t>
            </a:r>
          </a:p>
          <a:p>
            <a:pPr lvl="1"/>
            <a:endParaRPr lang="en-US" dirty="0" smtClean="0"/>
          </a:p>
          <a:p>
            <a:pPr lvl="1"/>
            <a:r>
              <a:rPr lang="en-US" dirty="0" smtClean="0"/>
              <a:t>Document </a:t>
            </a:r>
            <a:r>
              <a:rPr lang="en-US" dirty="0"/>
              <a:t>review</a:t>
            </a:r>
          </a:p>
          <a:p>
            <a:pPr lvl="1"/>
            <a:r>
              <a:rPr lang="en-US" dirty="0"/>
              <a:t>Surveys or interviews</a:t>
            </a:r>
          </a:p>
          <a:p>
            <a:pPr lvl="1"/>
            <a:r>
              <a:rPr lang="en-US" dirty="0"/>
              <a:t>Collection of specimens</a:t>
            </a:r>
          </a:p>
          <a:p>
            <a:pPr lvl="1"/>
            <a:r>
              <a:rPr lang="en-US" dirty="0"/>
              <a:t>Routine noninvasive procedures</a:t>
            </a:r>
          </a:p>
          <a:p>
            <a:pPr marL="0" indent="0">
              <a:buNone/>
            </a:pPr>
            <a:endParaRPr lang="en-US" dirty="0"/>
          </a:p>
        </p:txBody>
      </p:sp>
      <p:sp>
        <p:nvSpPr>
          <p:cNvPr id="4" name="Rectangle 3"/>
          <p:cNvSpPr/>
          <p:nvPr/>
        </p:nvSpPr>
        <p:spPr>
          <a:xfrm>
            <a:off x="3352800" y="648928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B89E95A9-6005-4D96-A306-BACEA24681A5}"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86780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Minimal Risk Definition</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Minimal risk is the probability and magnitude of physical or psychological harm that is normally encountered in the daily lives, or in the routine medical, dental, or psychological examination of healthy persons.</a:t>
            </a:r>
          </a:p>
          <a:p>
            <a:endParaRPr lang="en-US" dirty="0"/>
          </a:p>
        </p:txBody>
      </p:sp>
      <p:sp>
        <p:nvSpPr>
          <p:cNvPr id="4" name="Rectangle 3"/>
          <p:cNvSpPr/>
          <p:nvPr/>
        </p:nvSpPr>
        <p:spPr>
          <a:xfrm>
            <a:off x="32004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2AFFDA4C-F97F-4B82-A9B8-21D7DA947A08}"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144419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04925"/>
            <a:ext cx="7956550"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Cell Phones Off</a:t>
            </a:r>
          </a:p>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Sign In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pic>
        <p:nvPicPr>
          <p:cNvPr id="18438" name="rg_hi" descr="http://t3.gstatic.com/images?q=tbn:ANd9GcS9Rwd_ZOElvEDlOQuLdki3aPdEKnw1vulG2CRrqFNT-WjUj9dyfQ">
            <a:hlinkClick r:id="rId3"/>
          </p:cNvPr>
          <p:cNvPicPr>
            <a:picLocks noChangeAspect="1" noChangeArrowheads="1"/>
          </p:cNvPicPr>
          <p:nvPr/>
        </p:nvPicPr>
        <p:blipFill>
          <a:blip r:embed="rId4" cstate="print"/>
          <a:srcRect/>
          <a:stretch>
            <a:fillRect/>
          </a:stretch>
        </p:blipFill>
        <p:spPr bwMode="auto">
          <a:xfrm>
            <a:off x="5945188" y="1981200"/>
            <a:ext cx="2181225" cy="2095500"/>
          </a:xfrm>
          <a:prstGeom prst="rect">
            <a:avLst/>
          </a:prstGeom>
          <a:noFill/>
          <a:ln w="9525">
            <a:noFill/>
            <a:miter lim="800000"/>
            <a:headEnd/>
            <a:tailEnd/>
          </a:ln>
        </p:spPr>
      </p:pic>
      <p:pic>
        <p:nvPicPr>
          <p:cNvPr id="18439" name="rg_hi" descr="http://t1.gstatic.com/images?q=tbn:ANd9GcTtXTml20o1nlwEMm4MZRudeCv1dvQrlaxg7ppWXspjJCeuW7PL">
            <a:hlinkClick r:id="rId5"/>
          </p:cNvPr>
          <p:cNvPicPr>
            <a:picLocks noChangeAspect="1" noChangeArrowheads="1"/>
          </p:cNvPicPr>
          <p:nvPr/>
        </p:nvPicPr>
        <p:blipFill>
          <a:blip r:embed="rId6" cstate="print"/>
          <a:srcRect/>
          <a:stretch>
            <a:fillRect/>
          </a:stretch>
        </p:blipFill>
        <p:spPr bwMode="auto">
          <a:xfrm>
            <a:off x="2911475" y="3224213"/>
            <a:ext cx="1914525" cy="2390775"/>
          </a:xfrm>
          <a:prstGeom prst="rect">
            <a:avLst/>
          </a:prstGeom>
          <a:noFill/>
          <a:ln w="9525">
            <a:noFill/>
            <a:miter lim="800000"/>
            <a:headEnd/>
            <a:tailEnd/>
          </a:ln>
        </p:spPr>
      </p:pic>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Date Placeholder 1"/>
          <p:cNvSpPr>
            <a:spLocks noGrp="1"/>
          </p:cNvSpPr>
          <p:nvPr>
            <p:ph type="dt" sz="half" idx="10"/>
          </p:nvPr>
        </p:nvSpPr>
        <p:spPr/>
        <p:txBody>
          <a:bodyPr/>
          <a:lstStyle/>
          <a:p>
            <a:pPr>
              <a:defRPr/>
            </a:pPr>
            <a:fld id="{73B0EA27-45AC-4D7A-8FAB-75975C69E407}" type="datetime1">
              <a:rPr lang="en-US" smtClean="0"/>
              <a:t>7/13/2012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Board Protocol Review</a:t>
            </a:r>
          </a:p>
        </p:txBody>
      </p:sp>
      <p:sp>
        <p:nvSpPr>
          <p:cNvPr id="3" name="Content Placeholder 2"/>
          <p:cNvSpPr>
            <a:spLocks noGrp="1"/>
          </p:cNvSpPr>
          <p:nvPr>
            <p:ph idx="1"/>
          </p:nvPr>
        </p:nvSpPr>
        <p:spPr/>
        <p:txBody>
          <a:bodyPr/>
          <a:lstStyle/>
          <a:p>
            <a:endParaRPr lang="en-US" dirty="0" smtClean="0"/>
          </a:p>
          <a:p>
            <a:r>
              <a:rPr lang="en-US" dirty="0" smtClean="0"/>
              <a:t>Protocols </a:t>
            </a:r>
            <a:r>
              <a:rPr lang="en-US" dirty="0"/>
              <a:t>which meet the definition of more than minimal </a:t>
            </a:r>
            <a:r>
              <a:rPr lang="en-US" dirty="0" smtClean="0"/>
              <a:t>risk</a:t>
            </a:r>
          </a:p>
          <a:p>
            <a:endParaRPr lang="en-US" dirty="0"/>
          </a:p>
          <a:p>
            <a:r>
              <a:rPr lang="en-US" dirty="0"/>
              <a:t>PI is invited to meeting to clarify IRB </a:t>
            </a:r>
            <a:r>
              <a:rPr lang="en-US" dirty="0" smtClean="0"/>
              <a:t>concerns</a:t>
            </a:r>
          </a:p>
          <a:p>
            <a:endParaRPr lang="en-US" dirty="0"/>
          </a:p>
          <a:p>
            <a:r>
              <a:rPr lang="en-US" dirty="0"/>
              <a:t>UCF IRB meets once a month</a:t>
            </a:r>
          </a:p>
          <a:p>
            <a:endParaRPr lang="en-US" dirty="0"/>
          </a:p>
        </p:txBody>
      </p:sp>
      <p:sp>
        <p:nvSpPr>
          <p:cNvPr id="4" name="Rectangle 3"/>
          <p:cNvSpPr/>
          <p:nvPr/>
        </p:nvSpPr>
        <p:spPr>
          <a:xfrm>
            <a:off x="3276600" y="6479663"/>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0E20D4D3-7C8D-4841-AB02-207E5578ED37}"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77377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IRB has the authority to:</a:t>
            </a:r>
            <a:br>
              <a:rPr lang="en-US" dirty="0"/>
            </a:br>
            <a:endParaRPr lang="en-US" dirty="0"/>
          </a:p>
        </p:txBody>
      </p:sp>
      <p:sp>
        <p:nvSpPr>
          <p:cNvPr id="3" name="Content Placeholder 2"/>
          <p:cNvSpPr>
            <a:spLocks noGrp="1"/>
          </p:cNvSpPr>
          <p:nvPr>
            <p:ph idx="1"/>
          </p:nvPr>
        </p:nvSpPr>
        <p:spPr/>
        <p:txBody>
          <a:bodyPr/>
          <a:lstStyle/>
          <a:p>
            <a:r>
              <a:rPr lang="en-US" b="1" dirty="0"/>
              <a:t>Approve</a:t>
            </a:r>
          </a:p>
          <a:p>
            <a:r>
              <a:rPr lang="en-US" b="1" dirty="0"/>
              <a:t>Require modifications </a:t>
            </a:r>
            <a:r>
              <a:rPr lang="en-US" dirty="0"/>
              <a:t>prior to                                                                                                                                                   approval</a:t>
            </a:r>
          </a:p>
          <a:p>
            <a:r>
              <a:rPr lang="en-US" b="1" dirty="0"/>
              <a:t>Table</a:t>
            </a:r>
            <a:r>
              <a:rPr lang="en-US" dirty="0"/>
              <a:t> until major issues are clarified</a:t>
            </a:r>
          </a:p>
          <a:p>
            <a:r>
              <a:rPr lang="en-US" b="1" dirty="0"/>
              <a:t>Disapprove</a:t>
            </a:r>
            <a:r>
              <a:rPr lang="en-US" dirty="0"/>
              <a:t> all research activities including proposed changes in previously approved human subject research.</a:t>
            </a:r>
          </a:p>
          <a:p>
            <a:endParaRPr lang="en-US" dirty="0"/>
          </a:p>
        </p:txBody>
      </p:sp>
      <p:sp>
        <p:nvSpPr>
          <p:cNvPr id="4" name="Rectangle 3"/>
          <p:cNvSpPr/>
          <p:nvPr/>
        </p:nvSpPr>
        <p:spPr>
          <a:xfrm>
            <a:off x="32766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C7F37D31-ADAF-43BF-9DA7-022D86E0EDE8}"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1231615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Training</a:t>
            </a:r>
          </a:p>
        </p:txBody>
      </p:sp>
      <p:sp>
        <p:nvSpPr>
          <p:cNvPr id="3" name="Content Placeholder 2"/>
          <p:cNvSpPr>
            <a:spLocks noGrp="1"/>
          </p:cNvSpPr>
          <p:nvPr>
            <p:ph idx="1"/>
          </p:nvPr>
        </p:nvSpPr>
        <p:spPr/>
        <p:txBody>
          <a:bodyPr/>
          <a:lstStyle/>
          <a:p>
            <a:endParaRPr lang="en-US" dirty="0" smtClean="0"/>
          </a:p>
          <a:p>
            <a:r>
              <a:rPr lang="en-US" dirty="0" smtClean="0"/>
              <a:t>CITI </a:t>
            </a:r>
            <a:r>
              <a:rPr lang="en-US" dirty="0"/>
              <a:t>online human subjects protection training is required every 3 years. Study will not be approved until all KSP are trained.</a:t>
            </a:r>
          </a:p>
          <a:p>
            <a:endParaRPr lang="en-US" dirty="0" smtClean="0"/>
          </a:p>
          <a:p>
            <a:r>
              <a:rPr lang="en-US" dirty="0" smtClean="0"/>
              <a:t>See </a:t>
            </a:r>
            <a:r>
              <a:rPr lang="en-US" dirty="0"/>
              <a:t>the UCF IRB website for access</a:t>
            </a:r>
          </a:p>
          <a:p>
            <a:endParaRPr lang="en-US" dirty="0"/>
          </a:p>
          <a:p>
            <a:endParaRPr lang="en-US" dirty="0"/>
          </a:p>
        </p:txBody>
      </p:sp>
      <p:sp>
        <p:nvSpPr>
          <p:cNvPr id="4" name="Rectangle 3"/>
          <p:cNvSpPr/>
          <p:nvPr/>
        </p:nvSpPr>
        <p:spPr>
          <a:xfrm>
            <a:off x="32004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315ADFAE-F6BB-42D9-98A2-FA7416490710}"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167776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04925"/>
            <a:ext cx="7956550"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lgn="ctr" fontAlgn="auto">
              <a:spcAft>
                <a:spcPts val="0"/>
              </a:spcAft>
              <a:buFontTx/>
              <a:buNone/>
              <a:tabLst>
                <a:tab pos="292100" algn="l"/>
                <a:tab pos="571500" algn="l"/>
              </a:tabLst>
              <a:defRPr/>
            </a:pPr>
            <a:r>
              <a:rPr lang="en-US" sz="4800" dirty="0" smtClean="0">
                <a:effectLst>
                  <a:outerShdw blurRad="38100" dist="38100" dir="2700000" algn="tl">
                    <a:srgbClr val="000000">
                      <a:alpha val="43137"/>
                    </a:srgbClr>
                  </a:outerShdw>
                </a:effectLst>
                <a:latin typeface="Century Gothic" pitchFamily="34" charset="0"/>
              </a:rPr>
              <a:t>IRB</a:t>
            </a:r>
            <a:endParaRPr lang="en-US" sz="4800" dirty="0">
              <a:effectLst>
                <a:outerShdw blurRad="38100" dist="38100" dir="2700000" algn="tl">
                  <a:srgbClr val="000000">
                    <a:alpha val="43137"/>
                  </a:srgbClr>
                </a:outerShdw>
              </a:effectLst>
              <a:latin typeface="Century Gothic" pitchFamily="34" charset="0"/>
            </a:endParaRPr>
          </a:p>
          <a:p>
            <a:pPr marL="228600" indent="0" algn="ctr"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Research Involving </a:t>
            </a:r>
            <a:r>
              <a:rPr lang="en-US" sz="3600" dirty="0">
                <a:effectLst>
                  <a:outerShdw blurRad="38100" dist="38100" dir="2700000" algn="tl">
                    <a:srgbClr val="000000">
                      <a:alpha val="43137"/>
                    </a:srgbClr>
                  </a:outerShdw>
                </a:effectLst>
                <a:latin typeface="Century Gothic" pitchFamily="34" charset="0"/>
              </a:rPr>
              <a:t>Human </a:t>
            </a:r>
            <a:r>
              <a:rPr lang="en-US" sz="3600" dirty="0" smtClean="0">
                <a:effectLst>
                  <a:outerShdw blurRad="38100" dist="38100" dir="2700000" algn="tl">
                    <a:srgbClr val="000000">
                      <a:alpha val="43137"/>
                    </a:srgbClr>
                  </a:outerShdw>
                </a:effectLst>
                <a:latin typeface="Century Gothic" pitchFamily="34" charset="0"/>
              </a:rPr>
              <a:t>Participants</a:t>
            </a:r>
          </a:p>
          <a:p>
            <a:pPr marL="228600" indent="0" algn="ctr" fontAlgn="auto">
              <a:spcAft>
                <a:spcPts val="0"/>
              </a:spcAft>
              <a:buFontTx/>
              <a:buNone/>
              <a:tabLst>
                <a:tab pos="292100" algn="l"/>
                <a:tab pos="571500" algn="l"/>
              </a:tabLst>
              <a:defRPr/>
            </a:pPr>
            <a:endParaRPr lang="en-US" sz="2400" dirty="0" smtClean="0">
              <a:effectLst>
                <a:outerShdw blurRad="38100" dist="38100" dir="2700000" algn="tl">
                  <a:srgbClr val="000000">
                    <a:alpha val="43137"/>
                  </a:srgbClr>
                </a:outerShdw>
              </a:effectLst>
              <a:latin typeface="Century Gothic" pitchFamily="34" charset="0"/>
            </a:endParaRPr>
          </a:p>
          <a:p>
            <a:pPr marL="228600" indent="0" algn="ctr" fontAlgn="auto">
              <a:spcAft>
                <a:spcPts val="0"/>
              </a:spcAft>
              <a:buFontTx/>
              <a:buNone/>
              <a:tabLst>
                <a:tab pos="292100" algn="l"/>
                <a:tab pos="571500" algn="l"/>
              </a:tabLst>
              <a:defRPr/>
            </a:pPr>
            <a:endParaRPr lang="en-US" sz="2400" dirty="0">
              <a:effectLst>
                <a:outerShdw blurRad="38100" dist="38100" dir="2700000" algn="tl">
                  <a:srgbClr val="000000">
                    <a:alpha val="43137"/>
                  </a:srgbClr>
                </a:outerShdw>
              </a:effectLst>
              <a:latin typeface="Century Gothic" pitchFamily="34" charset="0"/>
            </a:endParaRPr>
          </a:p>
          <a:p>
            <a:pPr marL="228600" indent="0" algn="ctr" fontAlgn="auto">
              <a:spcAft>
                <a:spcPts val="0"/>
              </a:spcAft>
              <a:buFontTx/>
              <a:buNone/>
              <a:tabLst>
                <a:tab pos="292100" algn="l"/>
                <a:tab pos="571500" algn="l"/>
              </a:tabLst>
              <a:defRPr/>
            </a:pPr>
            <a:r>
              <a:rPr lang="en-US" sz="2400" dirty="0" smtClean="0">
                <a:effectLst>
                  <a:outerShdw blurRad="38100" dist="38100" dir="2700000" algn="tl">
                    <a:srgbClr val="000000">
                      <a:alpha val="43137"/>
                    </a:srgbClr>
                  </a:outerShdw>
                </a:effectLst>
                <a:latin typeface="Century Gothic" pitchFamily="34" charset="0"/>
              </a:rPr>
              <a:t>University </a:t>
            </a:r>
            <a:r>
              <a:rPr lang="en-US" sz="2400" dirty="0">
                <a:effectLst>
                  <a:outerShdw blurRad="38100" dist="38100" dir="2700000" algn="tl">
                    <a:srgbClr val="000000">
                      <a:alpha val="43137"/>
                    </a:srgbClr>
                  </a:outerShdw>
                </a:effectLst>
                <a:latin typeface="Century Gothic" pitchFamily="34" charset="0"/>
              </a:rPr>
              <a:t>of Central Florida</a:t>
            </a:r>
          </a:p>
          <a:p>
            <a:pPr marL="228600" indent="0" algn="ctr" fontAlgn="auto">
              <a:spcAft>
                <a:spcPts val="0"/>
              </a:spcAft>
              <a:buFontTx/>
              <a:buNone/>
              <a:tabLst>
                <a:tab pos="292100" algn="l"/>
                <a:tab pos="571500" algn="l"/>
              </a:tabLst>
              <a:defRPr/>
            </a:pPr>
            <a:r>
              <a:rPr lang="en-US" sz="2400" dirty="0">
                <a:effectLst>
                  <a:outerShdw blurRad="38100" dist="38100" dir="2700000" algn="tl">
                    <a:srgbClr val="000000">
                      <a:alpha val="43137"/>
                    </a:srgbClr>
                  </a:outerShdw>
                </a:effectLst>
                <a:latin typeface="Century Gothic" pitchFamily="34" charset="0"/>
              </a:rPr>
              <a:t>Office of Research &amp; Commercialization</a:t>
            </a:r>
          </a:p>
          <a:p>
            <a:pPr marL="228600" indent="0" algn="ctr" fontAlgn="auto">
              <a:spcAft>
                <a:spcPts val="0"/>
              </a:spcAft>
              <a:buFontTx/>
              <a:buNone/>
              <a:tabLst>
                <a:tab pos="292100" algn="l"/>
                <a:tab pos="571500" algn="l"/>
              </a:tabLst>
              <a:defRPr/>
            </a:pPr>
            <a:r>
              <a:rPr lang="en-US" sz="2400" dirty="0">
                <a:effectLst>
                  <a:outerShdw blurRad="38100" dist="38100" dir="2700000" algn="tl">
                    <a:srgbClr val="000000">
                      <a:alpha val="43137"/>
                    </a:srgbClr>
                  </a:outerShdw>
                </a:effectLst>
                <a:latin typeface="Century Gothic" pitchFamily="34" charset="0"/>
              </a:rPr>
              <a:t>407-823-2901 or fax 407-823-3299</a:t>
            </a:r>
          </a:p>
          <a:p>
            <a:pPr marL="228600" indent="0" algn="ctr" fontAlgn="auto">
              <a:spcAft>
                <a:spcPts val="0"/>
              </a:spcAft>
              <a:buFontTx/>
              <a:buNone/>
              <a:tabLst>
                <a:tab pos="292100" algn="l"/>
                <a:tab pos="571500" algn="l"/>
              </a:tabLst>
              <a:defRPr/>
            </a:pPr>
            <a:r>
              <a:rPr lang="en-US" sz="2400" dirty="0">
                <a:effectLst>
                  <a:outerShdw blurRad="38100" dist="38100" dir="2700000" algn="tl">
                    <a:srgbClr val="000000">
                      <a:alpha val="43137"/>
                    </a:srgbClr>
                  </a:outerShdw>
                </a:effectLst>
                <a:latin typeface="Century Gothic" pitchFamily="34" charset="0"/>
              </a:rPr>
              <a:t>www.research.ucf.edu/Compliance/irb.html</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solidFill>
                <a:effectLst>
                  <a:outerShdw blurRad="38100" dist="38100" dir="2700000" algn="tl">
                    <a:srgbClr val="000000">
                      <a:alpha val="43137"/>
                    </a:srgbClr>
                  </a:outerShdw>
                </a:effectLst>
                <a:latin typeface="Century Gothic" pitchFamily="34" charset="0"/>
              </a:rPr>
              <a:t>Institutional Review Board</a:t>
            </a:r>
          </a:p>
        </p:txBody>
      </p:sp>
      <p:sp>
        <p:nvSpPr>
          <p:cNvPr id="3" name="Date Placeholder 2"/>
          <p:cNvSpPr>
            <a:spLocks noGrp="1"/>
          </p:cNvSpPr>
          <p:nvPr>
            <p:ph type="dt" sz="half" idx="10"/>
          </p:nvPr>
        </p:nvSpPr>
        <p:spPr/>
        <p:txBody>
          <a:bodyPr/>
          <a:lstStyle/>
          <a:p>
            <a:pPr>
              <a:defRPr/>
            </a:pPr>
            <a:fld id="{93752A0F-D713-4CEE-9F11-F21565BDAC07}" type="datetime1">
              <a:rPr lang="en-US" smtClean="0"/>
              <a:t>7/13/2012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QUESTIONS ?</a:t>
            </a:r>
          </a:p>
        </p:txBody>
      </p:sp>
      <p:pic>
        <p:nvPicPr>
          <p:cNvPr id="43010" name="Picture 2"/>
          <p:cNvPicPr>
            <a:picLocks noGrp="1" noChangeAspect="1" noChangeArrowheads="1"/>
          </p:cNvPicPr>
          <p:nvPr>
            <p:ph idx="1"/>
          </p:nvPr>
        </p:nvPicPr>
        <p:blipFill>
          <a:blip r:embed="rId2" cstate="print"/>
          <a:srcRect/>
          <a:stretch>
            <a:fillRect/>
          </a:stretch>
        </p:blipFill>
        <p:spPr>
          <a:xfrm>
            <a:off x="3260725" y="2255838"/>
            <a:ext cx="2774950" cy="3122612"/>
          </a:xfrm>
        </p:spPr>
      </p:pic>
      <p:sp>
        <p:nvSpPr>
          <p:cNvPr id="3" name="Rectangle 2"/>
          <p:cNvSpPr/>
          <p:nvPr/>
        </p:nvSpPr>
        <p:spPr>
          <a:xfrm>
            <a:off x="33528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4" name="Date Placeholder 3"/>
          <p:cNvSpPr>
            <a:spLocks noGrp="1"/>
          </p:cNvSpPr>
          <p:nvPr>
            <p:ph type="dt" sz="half" idx="10"/>
          </p:nvPr>
        </p:nvSpPr>
        <p:spPr/>
        <p:txBody>
          <a:bodyPr/>
          <a:lstStyle/>
          <a:p>
            <a:pPr>
              <a:defRPr/>
            </a:pPr>
            <a:fld id="{E43F845C-4BD7-4256-9D3E-C1640B12747D}" type="datetime1">
              <a:rPr lang="en-US" smtClean="0"/>
              <a:t>7/13/2012</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881239" y="3738242"/>
            <a:ext cx="5800079" cy="457200"/>
          </a:xfrm>
        </p:spPr>
        <p:txBody>
          <a:bodyPr>
            <a:normAutofit/>
          </a:bodyPr>
          <a:lstStyle/>
          <a:p>
            <a:pPr eaLnBrk="1" fontAlgn="auto" hangingPunct="1">
              <a:spcAft>
                <a:spcPts val="0"/>
              </a:spcAft>
              <a:defRPr/>
            </a:pPr>
            <a:r>
              <a:rPr lang="en-US" sz="1000" dirty="0" smtClean="0">
                <a:solidFill>
                  <a:schemeClr val="accent6">
                    <a:lumMod val="50000"/>
                  </a:schemeClr>
                </a:solidFill>
                <a:latin typeface="Century Gothic" pitchFamily="34" charset="0"/>
              </a:rPr>
              <a:t>Exploring Research Administration from Concept to Commercialization</a:t>
            </a:r>
            <a:endParaRPr lang="en-US" sz="1000" dirty="0">
              <a:solidFill>
                <a:schemeClr val="accent6">
                  <a:lumMod val="50000"/>
                </a:schemeClr>
              </a:solidFill>
              <a:latin typeface="Century Gothic" pitchFamily="34" charset="0"/>
            </a:endParaRPr>
          </a:p>
        </p:txBody>
      </p:sp>
      <p:pic>
        <p:nvPicPr>
          <p:cNvPr id="44034" name="Picture 7" descr="Picture1.png"/>
          <p:cNvPicPr>
            <a:picLocks noChangeAspect="1"/>
          </p:cNvPicPr>
          <p:nvPr/>
        </p:nvPicPr>
        <p:blipFill>
          <a:blip r:embed="rId3" cstate="print"/>
          <a:srcRect l="18932"/>
          <a:stretch>
            <a:fillRect/>
          </a:stretch>
        </p:blipFill>
        <p:spPr bwMode="auto">
          <a:xfrm>
            <a:off x="7881938" y="-166688"/>
            <a:ext cx="1173162" cy="2938463"/>
          </a:xfrm>
          <a:prstGeom prst="rect">
            <a:avLst/>
          </a:prstGeom>
          <a:noFill/>
          <a:ln w="9525">
            <a:noFill/>
            <a:miter lim="800000"/>
            <a:headEnd/>
            <a:tailEnd/>
          </a:ln>
        </p:spPr>
      </p:pic>
      <p:sp>
        <p:nvSpPr>
          <p:cNvPr id="5" name="Title 2"/>
          <p:cNvSpPr txBox="1">
            <a:spLocks/>
          </p:cNvSpPr>
          <p:nvPr/>
        </p:nvSpPr>
        <p:spPr>
          <a:xfrm>
            <a:off x="0" y="990600"/>
            <a:ext cx="7543800" cy="2667000"/>
          </a:xfrm>
          <a:prstGeom prst="rect">
            <a:avLst/>
          </a:prstGeom>
        </p:spPr>
        <p:txBody>
          <a:bodyPr/>
          <a:lstStyle/>
          <a:p>
            <a:pPr algn="ctr">
              <a:defRPr/>
            </a:pPr>
            <a:r>
              <a:rPr lang="en-US" sz="3200" dirty="0">
                <a:solidFill>
                  <a:srgbClr val="603B14"/>
                </a:solidFill>
                <a:effectLst>
                  <a:outerShdw blurRad="38100" dist="38100" dir="2700000" algn="tl">
                    <a:srgbClr val="C0C0C0"/>
                  </a:outerShdw>
                </a:effectLst>
                <a:latin typeface="Century Gothic" pitchFamily="34" charset="0"/>
              </a:rPr>
              <a:t>INSTITUTIONAL ANIMAL CARE AND USE COMMITTEE</a:t>
            </a:r>
          </a:p>
          <a:p>
            <a:pPr algn="ctr">
              <a:defRPr/>
            </a:pPr>
            <a:r>
              <a:rPr lang="en-US" sz="3200" dirty="0">
                <a:solidFill>
                  <a:srgbClr val="603B14"/>
                </a:solidFill>
                <a:effectLst>
                  <a:outerShdw blurRad="38100" dist="38100" dir="2700000" algn="tl">
                    <a:srgbClr val="C0C0C0"/>
                  </a:outerShdw>
                </a:effectLst>
                <a:latin typeface="Century Gothic" pitchFamily="34" charset="0"/>
              </a:rPr>
              <a:t>(IACUC)</a:t>
            </a:r>
          </a:p>
          <a:p>
            <a:pPr algn="ctr">
              <a:defRPr/>
            </a:pPr>
            <a:endParaRPr lang="en-US" sz="3200" dirty="0">
              <a:solidFill>
                <a:srgbClr val="603B14"/>
              </a:solidFill>
              <a:effectLst>
                <a:outerShdw blurRad="38100" dist="38100" dir="2700000" algn="tl">
                  <a:srgbClr val="C0C0C0"/>
                </a:outerShdw>
              </a:effectLst>
              <a:latin typeface="Century Gothic" pitchFamily="34" charset="0"/>
            </a:endParaRPr>
          </a:p>
          <a:p>
            <a:pPr algn="ctr">
              <a:defRPr/>
            </a:pPr>
            <a:r>
              <a:rPr lang="en-US" b="0" dirty="0">
                <a:solidFill>
                  <a:srgbClr val="663300"/>
                </a:solidFill>
                <a:effectLst>
                  <a:outerShdw blurRad="38100" dist="38100" dir="2700000" algn="tl">
                    <a:srgbClr val="C0C0C0"/>
                  </a:outerShdw>
                </a:effectLst>
                <a:hlinkClick r:id="rId4"/>
              </a:rPr>
              <a:t>http://</a:t>
            </a:r>
            <a:r>
              <a:rPr lang="en-US" b="0" dirty="0" smtClean="0">
                <a:solidFill>
                  <a:srgbClr val="663300"/>
                </a:solidFill>
                <a:effectLst>
                  <a:outerShdw blurRad="38100" dist="38100" dir="2700000" algn="tl">
                    <a:srgbClr val="C0C0C0"/>
                  </a:outerShdw>
                </a:effectLst>
                <a:hlinkClick r:id="rId4"/>
              </a:rPr>
              <a:t>www.research.ucf.edu/Research/IACUC_ARPO.html</a:t>
            </a:r>
            <a:endParaRPr lang="en-US" b="0" dirty="0" smtClean="0">
              <a:solidFill>
                <a:srgbClr val="663300"/>
              </a:solidFill>
              <a:effectLst>
                <a:outerShdw blurRad="38100" dist="38100" dir="2700000" algn="tl">
                  <a:srgbClr val="C0C0C0"/>
                </a:outerShdw>
              </a:effectLst>
            </a:endParaRPr>
          </a:p>
          <a:p>
            <a:pPr algn="ctr">
              <a:defRPr/>
            </a:pPr>
            <a:endParaRPr lang="en-US" b="0" dirty="0">
              <a:solidFill>
                <a:srgbClr val="663300"/>
              </a:solidFill>
              <a:effectLst>
                <a:outerShdw blurRad="38100" dist="38100" dir="2700000" algn="tl">
                  <a:srgbClr val="C0C0C0"/>
                </a:outerShdw>
              </a:effectLst>
            </a:endParaRPr>
          </a:p>
          <a:p>
            <a:pPr algn="ctr">
              <a:defRPr/>
            </a:pPr>
            <a:endParaRPr lang="en-US" b="0" dirty="0">
              <a:effectLst>
                <a:outerShdw blurRad="38100" dist="38100" dir="2700000" algn="tl">
                  <a:srgbClr val="C0C0C0"/>
                </a:outerShdw>
              </a:effectLst>
            </a:endParaRPr>
          </a:p>
        </p:txBody>
      </p:sp>
      <p:sp>
        <p:nvSpPr>
          <p:cNvPr id="44036" name="TextBox 1"/>
          <p:cNvSpPr txBox="1">
            <a:spLocks noChangeArrowheads="1"/>
          </p:cNvSpPr>
          <p:nvPr/>
        </p:nvSpPr>
        <p:spPr bwMode="auto">
          <a:xfrm>
            <a:off x="0" y="3657600"/>
            <a:ext cx="7543800" cy="584775"/>
          </a:xfrm>
          <a:prstGeom prst="rect">
            <a:avLst/>
          </a:prstGeom>
          <a:noFill/>
          <a:ln w="9525">
            <a:noFill/>
            <a:miter lim="800000"/>
            <a:headEnd/>
            <a:tailEnd/>
          </a:ln>
        </p:spPr>
        <p:txBody>
          <a:bodyPr>
            <a:spAutoFit/>
          </a:bodyPr>
          <a:lstStyle/>
          <a:p>
            <a:pPr algn="ctr"/>
            <a:r>
              <a:rPr lang="en-US" sz="1600" dirty="0" smtClean="0">
                <a:solidFill>
                  <a:srgbClr val="603B14"/>
                </a:solidFill>
                <a:latin typeface="Century Gothic" pitchFamily="34" charset="0"/>
                <a:cs typeface="Tahoma" pitchFamily="34" charset="0"/>
              </a:rPr>
              <a:t>Presented by:</a:t>
            </a:r>
          </a:p>
          <a:p>
            <a:pPr algn="ctr"/>
            <a:r>
              <a:rPr lang="en-US" sz="1600" dirty="0" smtClean="0">
                <a:solidFill>
                  <a:srgbClr val="603B14"/>
                </a:solidFill>
                <a:latin typeface="Century Gothic" pitchFamily="34" charset="0"/>
                <a:cs typeface="Tahoma" pitchFamily="34" charset="0"/>
              </a:rPr>
              <a:t>Suhail Pantojas, IACUC Coordinator</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496715"/>
            <a:ext cx="3276600" cy="196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660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19200"/>
            <a:ext cx="8401050" cy="5019675"/>
          </a:xfrm>
          <a:prstGeom prst="rect">
            <a:avLst/>
          </a:prstGeom>
          <a:noFill/>
          <a:ln>
            <a:miter lim="800000"/>
            <a:headEnd/>
            <a:tailEnd/>
          </a:ln>
        </p:spPr>
        <p:txBody>
          <a:bodyPr/>
          <a:lstStyle/>
          <a:p>
            <a:pPr marL="228600" algn="ctr">
              <a:spcBef>
                <a:spcPct val="20000"/>
              </a:spcBef>
              <a:buClr>
                <a:schemeClr val="accent1"/>
              </a:buClr>
              <a:buSzPct val="70000"/>
              <a:tabLst>
                <a:tab pos="292100" algn="l"/>
                <a:tab pos="571500" algn="l"/>
              </a:tabLst>
              <a:defRPr/>
            </a:pPr>
            <a:r>
              <a:rPr lang="en-US" sz="2800" b="0" dirty="0" smtClean="0">
                <a:solidFill>
                  <a:srgbClr val="CC9900"/>
                </a:solidFill>
                <a:latin typeface="Franklin Gothic Book" pitchFamily="34" charset="0"/>
              </a:rPr>
              <a:t>What is IACUC?</a:t>
            </a:r>
          </a:p>
          <a:p>
            <a:pPr marL="228600" algn="ctr">
              <a:spcBef>
                <a:spcPct val="20000"/>
              </a:spcBef>
              <a:buClr>
                <a:schemeClr val="accent1"/>
              </a:buClr>
              <a:buSzPct val="70000"/>
              <a:tabLst>
                <a:tab pos="292100" algn="l"/>
                <a:tab pos="571500" algn="l"/>
              </a:tabLst>
              <a:defRPr/>
            </a:pPr>
            <a:endParaRPr lang="en-US" sz="2800" b="0" dirty="0" smtClean="0">
              <a:solidFill>
                <a:schemeClr val="tx2"/>
              </a:solidFill>
              <a:latin typeface="Franklin Gothic Book" pitchFamily="34" charset="0"/>
            </a:endParaRPr>
          </a:p>
          <a:p>
            <a:r>
              <a:rPr lang="en-US" b="0" dirty="0">
                <a:solidFill>
                  <a:schemeClr val="tx2"/>
                </a:solidFill>
                <a:latin typeface="Century" pitchFamily="18" charset="0"/>
                <a:cs typeface="Arial" pitchFamily="34" charset="0"/>
              </a:rPr>
              <a:t>IACUC refers to the Institutional Animal Care and Use Committee, a </a:t>
            </a:r>
            <a:r>
              <a:rPr lang="en-US" dirty="0">
                <a:solidFill>
                  <a:schemeClr val="tx2"/>
                </a:solidFill>
                <a:latin typeface="Century" pitchFamily="18" charset="0"/>
                <a:cs typeface="Arial" pitchFamily="34" charset="0"/>
              </a:rPr>
              <a:t>federally mandated </a:t>
            </a:r>
            <a:r>
              <a:rPr lang="en-US" dirty="0" smtClean="0">
                <a:solidFill>
                  <a:schemeClr val="tx2"/>
                </a:solidFill>
                <a:latin typeface="Century" pitchFamily="18" charset="0"/>
                <a:cs typeface="Arial" pitchFamily="34" charset="0"/>
              </a:rPr>
              <a:t>committee</a:t>
            </a:r>
            <a:r>
              <a:rPr lang="en-US" b="0" dirty="0" smtClean="0">
                <a:solidFill>
                  <a:schemeClr val="tx2"/>
                </a:solidFill>
                <a:latin typeface="Century" pitchFamily="18" charset="0"/>
                <a:cs typeface="Arial" pitchFamily="34" charset="0"/>
              </a:rPr>
              <a:t>. The </a:t>
            </a:r>
            <a:r>
              <a:rPr lang="en-US" b="0" dirty="0">
                <a:solidFill>
                  <a:schemeClr val="tx2"/>
                </a:solidFill>
                <a:latin typeface="Century" pitchFamily="18" charset="0"/>
                <a:cs typeface="Arial" pitchFamily="34" charset="0"/>
              </a:rPr>
              <a:t>overall role of the IACUC is to </a:t>
            </a:r>
            <a:r>
              <a:rPr lang="en-US" b="0" dirty="0" smtClean="0">
                <a:solidFill>
                  <a:schemeClr val="tx2"/>
                </a:solidFill>
                <a:latin typeface="Century" pitchFamily="18" charset="0"/>
                <a:cs typeface="Arial" pitchFamily="34" charset="0"/>
              </a:rPr>
              <a:t>o</a:t>
            </a:r>
            <a:r>
              <a:rPr lang="en-US" b="0" dirty="0" smtClean="0">
                <a:solidFill>
                  <a:schemeClr val="tx2"/>
                </a:solidFill>
                <a:latin typeface="Century" pitchFamily="18" charset="0"/>
              </a:rPr>
              <a:t>versee </a:t>
            </a:r>
            <a:r>
              <a:rPr lang="en-US" b="0" dirty="0">
                <a:solidFill>
                  <a:schemeClr val="tx2"/>
                </a:solidFill>
                <a:latin typeface="Century" pitchFamily="18" charset="0"/>
              </a:rPr>
              <a:t>and evaluate all aspects of the Institution’s animal care and use, ensuring </a:t>
            </a:r>
            <a:r>
              <a:rPr lang="en-US" b="0" dirty="0" smtClean="0">
                <a:solidFill>
                  <a:schemeClr val="tx2"/>
                </a:solidFill>
                <a:latin typeface="Century" pitchFamily="18" charset="0"/>
              </a:rPr>
              <a:t>the proper </a:t>
            </a:r>
            <a:r>
              <a:rPr lang="en-US" b="0" dirty="0">
                <a:solidFill>
                  <a:schemeClr val="tx2"/>
                </a:solidFill>
                <a:latin typeface="Century" pitchFamily="18" charset="0"/>
              </a:rPr>
              <a:t>care and welfare of animals involved in </a:t>
            </a:r>
            <a:r>
              <a:rPr lang="en-US" b="0" dirty="0" smtClean="0">
                <a:solidFill>
                  <a:schemeClr val="tx2"/>
                </a:solidFill>
                <a:latin typeface="Century" pitchFamily="18" charset="0"/>
              </a:rPr>
              <a:t>research</a:t>
            </a:r>
            <a:r>
              <a:rPr lang="en-US" b="0" dirty="0" smtClean="0">
                <a:solidFill>
                  <a:schemeClr val="tx2"/>
                </a:solidFill>
                <a:latin typeface="Century" pitchFamily="18" charset="0"/>
                <a:cs typeface="Arial" pitchFamily="34" charset="0"/>
              </a:rPr>
              <a:t>.</a:t>
            </a:r>
            <a:endParaRPr lang="en-US" b="0" dirty="0">
              <a:solidFill>
                <a:schemeClr val="tx2"/>
              </a:solidFill>
              <a:latin typeface="Century" pitchFamily="18" charset="0"/>
              <a:cs typeface="Arial" pitchFamily="34" charset="0"/>
            </a:endParaRPr>
          </a:p>
          <a:p>
            <a:pPr marL="685800" indent="-457200">
              <a:spcBef>
                <a:spcPct val="20000"/>
              </a:spcBef>
              <a:buClr>
                <a:schemeClr val="accent1"/>
              </a:buClr>
              <a:buSzPct val="70000"/>
              <a:buFont typeface="Wingdings" pitchFamily="2" charset="2"/>
              <a:buChar char="Ø"/>
              <a:tabLst>
                <a:tab pos="292100" algn="l"/>
                <a:tab pos="571500" algn="l"/>
              </a:tabLst>
              <a:defRPr/>
            </a:pPr>
            <a:endParaRPr lang="en-US" b="0" dirty="0" smtClean="0">
              <a:solidFill>
                <a:schemeClr val="tx2"/>
              </a:solidFill>
              <a:latin typeface="Century" pitchFamily="18" charset="0"/>
              <a:cs typeface="Arial" pitchFamily="34" charset="0"/>
            </a:endParaRPr>
          </a:p>
          <a:p>
            <a:pPr marL="285750" indent="-285750">
              <a:buFont typeface="Wingdings" pitchFamily="2" charset="2"/>
              <a:buChar char="Ø"/>
            </a:pPr>
            <a:r>
              <a:rPr lang="en-US" b="0" dirty="0">
                <a:solidFill>
                  <a:schemeClr val="tx2"/>
                </a:solidFill>
                <a:latin typeface="Century" pitchFamily="18" charset="0"/>
              </a:rPr>
              <a:t>Institutional Animal Care and Use Committee</a:t>
            </a:r>
          </a:p>
          <a:p>
            <a:pPr marL="742950" lvl="1" indent="-285750">
              <a:buFont typeface="Arial" pitchFamily="34" charset="0"/>
              <a:buChar char="•"/>
            </a:pPr>
            <a:r>
              <a:rPr lang="en-US" b="0" dirty="0">
                <a:solidFill>
                  <a:schemeClr val="tx2"/>
                </a:solidFill>
                <a:latin typeface="Century" pitchFamily="18" charset="0"/>
              </a:rPr>
              <a:t>Required by federal law and PHS policy</a:t>
            </a:r>
          </a:p>
          <a:p>
            <a:pPr marL="742950" lvl="1" indent="-285750">
              <a:buFont typeface="Arial" pitchFamily="34" charset="0"/>
              <a:buChar char="•"/>
            </a:pPr>
            <a:r>
              <a:rPr lang="en-US" b="0" dirty="0">
                <a:solidFill>
                  <a:schemeClr val="tx2"/>
                </a:solidFill>
                <a:latin typeface="Century" pitchFamily="18" charset="0"/>
              </a:rPr>
              <a:t>Animal Welfare Act </a:t>
            </a:r>
          </a:p>
          <a:p>
            <a:pPr marL="742950" lvl="1" indent="-285750">
              <a:buFont typeface="Arial" pitchFamily="34" charset="0"/>
              <a:buChar char="•"/>
            </a:pPr>
            <a:r>
              <a:rPr lang="en-US" b="0" dirty="0">
                <a:solidFill>
                  <a:schemeClr val="tx2"/>
                </a:solidFill>
                <a:latin typeface="Century" pitchFamily="18" charset="0"/>
              </a:rPr>
              <a:t>Public Health </a:t>
            </a:r>
            <a:r>
              <a:rPr lang="en-US" b="0" dirty="0" smtClean="0">
                <a:solidFill>
                  <a:schemeClr val="tx2"/>
                </a:solidFill>
                <a:latin typeface="Century" pitchFamily="18" charset="0"/>
              </a:rPr>
              <a:t>Service</a:t>
            </a:r>
          </a:p>
          <a:p>
            <a:pPr marL="742950" lvl="1" indent="-285750">
              <a:buFont typeface="Arial" pitchFamily="34" charset="0"/>
              <a:buChar char="•"/>
            </a:pPr>
            <a:r>
              <a:rPr lang="en-US" b="0" dirty="0" smtClean="0">
                <a:solidFill>
                  <a:schemeClr val="tx2"/>
                </a:solidFill>
                <a:latin typeface="Century" pitchFamily="18" charset="0"/>
              </a:rPr>
              <a:t>Guide for the Care and Use of Laboratory Animals</a:t>
            </a:r>
            <a:endParaRPr lang="en-US" b="0" dirty="0">
              <a:solidFill>
                <a:schemeClr val="tx2"/>
              </a:solidFill>
              <a:latin typeface="Century" pitchFamily="18" charset="0"/>
            </a:endParaRPr>
          </a:p>
          <a:p>
            <a:pPr lvl="1"/>
            <a:endParaRPr lang="en-US" b="0" dirty="0" smtClean="0">
              <a:solidFill>
                <a:schemeClr val="tx2"/>
              </a:solidFill>
              <a:latin typeface="Century" pitchFamily="18" charset="0"/>
            </a:endParaRPr>
          </a:p>
          <a:p>
            <a:pPr lvl="1"/>
            <a:endParaRPr lang="en-US" b="0" dirty="0">
              <a:solidFill>
                <a:schemeClr val="tx2"/>
              </a:solidFill>
              <a:latin typeface="Century" pitchFamily="18" charset="0"/>
            </a:endParaRPr>
          </a:p>
          <a:p>
            <a:pPr marL="285750" indent="-285750">
              <a:buFont typeface="Wingdings" pitchFamily="2" charset="2"/>
              <a:buChar char="Ø"/>
            </a:pPr>
            <a:r>
              <a:rPr lang="en-US" b="0" dirty="0">
                <a:solidFill>
                  <a:schemeClr val="tx2"/>
                </a:solidFill>
                <a:latin typeface="Century" pitchFamily="18" charset="0"/>
              </a:rPr>
              <a:t>Applies to all teaching and research involving vertebrate animals</a:t>
            </a:r>
            <a:r>
              <a:rPr lang="en-US" b="0" dirty="0">
                <a:solidFill>
                  <a:schemeClr val="accent2">
                    <a:lumMod val="50000"/>
                  </a:schemeClr>
                </a:solidFill>
                <a:latin typeface="+mn-lt"/>
              </a:rPr>
              <a:t>.</a:t>
            </a:r>
          </a:p>
          <a:p>
            <a:pPr marL="685800" indent="-457200">
              <a:spcBef>
                <a:spcPct val="20000"/>
              </a:spcBef>
              <a:buClr>
                <a:schemeClr val="accent1"/>
              </a:buClr>
              <a:buSzPct val="70000"/>
              <a:buFont typeface="Arial" pitchFamily="34" charset="0"/>
              <a:buChar char="•"/>
              <a:tabLst>
                <a:tab pos="292100" algn="l"/>
                <a:tab pos="571500" algn="l"/>
              </a:tabLst>
              <a:defRPr/>
            </a:pPr>
            <a:endParaRPr lang="en-US" sz="2800" dirty="0">
              <a:latin typeface="+mn-lt"/>
            </a:endParaRPr>
          </a:p>
          <a:p>
            <a:pPr marL="228600" algn="ctr">
              <a:spcBef>
                <a:spcPct val="20000"/>
              </a:spcBef>
              <a:buClr>
                <a:schemeClr val="accent1"/>
              </a:buClr>
              <a:buSzPct val="70000"/>
              <a:tabLst>
                <a:tab pos="292100" algn="l"/>
                <a:tab pos="571500" algn="l"/>
              </a:tabLst>
              <a:defRPr/>
            </a:pPr>
            <a:endParaRPr lang="en-US" sz="2800" u="sng" dirty="0" smtClean="0">
              <a:latin typeface="Bookman Old Style" pitchFamily="18" charset="0"/>
            </a:endParaRPr>
          </a:p>
          <a:p>
            <a:pPr marL="685800" indent="-457200">
              <a:spcBef>
                <a:spcPct val="20000"/>
              </a:spcBef>
              <a:buClr>
                <a:schemeClr val="accent1"/>
              </a:buClr>
              <a:buSzPct val="70000"/>
              <a:buFont typeface="Wingdings" pitchFamily="2" charset="2"/>
              <a:buChar char="Ø"/>
              <a:tabLst>
                <a:tab pos="292100" algn="l"/>
                <a:tab pos="571500" algn="l"/>
              </a:tabLst>
              <a:defRPr/>
            </a:pPr>
            <a:endParaRPr lang="en-US" sz="2800" u="sng" dirty="0">
              <a:latin typeface="Bookman Old Style" pitchFamily="18"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pic>
        <p:nvPicPr>
          <p:cNvPr id="7" name="Picture 2" descr="PHS Policy on Humane Care and Use of Laboratory Animals, 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3124200"/>
            <a:ext cx="152399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aaalac.org/images/Guide_8th.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80" y="19050"/>
            <a:ext cx="119542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fld id="{AD79D22B-6374-4702-80F1-C05188EE342B}" type="datetime1">
              <a:rPr lang="en-US" smtClean="0"/>
              <a:t>7/13/2012</a:t>
            </a:fld>
            <a:endParaRPr lang="en-US"/>
          </a:p>
        </p:txBody>
      </p:sp>
    </p:spTree>
    <p:extLst>
      <p:ext uri="{BB962C8B-B14F-4D97-AF65-F5344CB8AC3E}">
        <p14:creationId xmlns:p14="http://schemas.microsoft.com/office/powerpoint/2010/main" val="220468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19200"/>
            <a:ext cx="8401050" cy="5019675"/>
          </a:xfrm>
          <a:prstGeom prst="rect">
            <a:avLst/>
          </a:prstGeom>
          <a:noFill/>
          <a:ln>
            <a:miter lim="800000"/>
            <a:headEnd/>
            <a:tailEnd/>
          </a:ln>
        </p:spPr>
        <p:txBody>
          <a:bodyPr/>
          <a:lstStyle/>
          <a:p>
            <a:pPr marL="285750" lvl="1" indent="-285750">
              <a:buFont typeface="Wingdings" pitchFamily="2" charset="2"/>
              <a:buChar char="Ø"/>
            </a:pPr>
            <a:endParaRPr lang="en-US" b="0" dirty="0" smtClean="0">
              <a:solidFill>
                <a:schemeClr val="tx2"/>
              </a:solidFill>
              <a:latin typeface="+mn-lt"/>
            </a:endParaRPr>
          </a:p>
          <a:p>
            <a:pPr marL="285750" lvl="1" indent="-285750">
              <a:buFont typeface="Wingdings" pitchFamily="2" charset="2"/>
              <a:buChar char="Ø"/>
            </a:pPr>
            <a:r>
              <a:rPr lang="en-US" b="0" dirty="0" smtClean="0">
                <a:solidFill>
                  <a:schemeClr val="tx2"/>
                </a:solidFill>
                <a:latin typeface="Century" pitchFamily="18" charset="0"/>
              </a:rPr>
              <a:t>The </a:t>
            </a:r>
            <a:r>
              <a:rPr lang="en-US" b="0" dirty="0">
                <a:solidFill>
                  <a:schemeClr val="tx2"/>
                </a:solidFill>
                <a:latin typeface="Century" pitchFamily="18" charset="0"/>
              </a:rPr>
              <a:t>UCF IACUC is composed of 6 regular voting </a:t>
            </a:r>
            <a:r>
              <a:rPr lang="en-US" b="0" dirty="0" smtClean="0">
                <a:solidFill>
                  <a:schemeClr val="tx2"/>
                </a:solidFill>
                <a:latin typeface="Century" pitchFamily="18" charset="0"/>
              </a:rPr>
              <a:t>members (two of which are Veterinarians), </a:t>
            </a:r>
            <a:r>
              <a:rPr lang="en-US" b="0" dirty="0">
                <a:solidFill>
                  <a:schemeClr val="tx2"/>
                </a:solidFill>
                <a:latin typeface="Century" pitchFamily="18" charset="0"/>
              </a:rPr>
              <a:t>a non-affiliated voting member, a non-scientist voting member, 4 alternate voting members, and 5 ex-officio members.  </a:t>
            </a:r>
            <a:r>
              <a:rPr lang="en-US" b="0" dirty="0" smtClean="0">
                <a:solidFill>
                  <a:schemeClr val="tx2"/>
                </a:solidFill>
                <a:latin typeface="Century" pitchFamily="18" charset="0"/>
              </a:rPr>
              <a:t>The IACUC meets bi-monthly to review and discuss protocols.</a:t>
            </a:r>
            <a:endParaRPr lang="en-US" b="0" dirty="0">
              <a:solidFill>
                <a:schemeClr val="tx2"/>
              </a:solidFill>
              <a:latin typeface="Century" pitchFamily="18" charset="0"/>
            </a:endParaRPr>
          </a:p>
          <a:p>
            <a:pPr marL="342900" lvl="1" indent="-342900">
              <a:buNone/>
            </a:pPr>
            <a:endParaRPr lang="en-US" b="0" dirty="0">
              <a:solidFill>
                <a:schemeClr val="tx2"/>
              </a:solidFill>
              <a:latin typeface="Century" pitchFamily="18" charset="0"/>
            </a:endParaRPr>
          </a:p>
          <a:p>
            <a:pPr marL="285750" lvl="1" indent="-285750">
              <a:buFont typeface="Wingdings" pitchFamily="2" charset="2"/>
              <a:buChar char="Ø"/>
            </a:pPr>
            <a:r>
              <a:rPr lang="en-US" b="0" dirty="0">
                <a:solidFill>
                  <a:schemeClr val="tx2"/>
                </a:solidFill>
                <a:latin typeface="Century" pitchFamily="18" charset="0"/>
              </a:rPr>
              <a:t>Main goal is to </a:t>
            </a:r>
            <a:r>
              <a:rPr lang="en-US" b="0" dirty="0" smtClean="0">
                <a:solidFill>
                  <a:schemeClr val="tx2"/>
                </a:solidFill>
                <a:latin typeface="Century" pitchFamily="18" charset="0"/>
              </a:rPr>
              <a:t>review all </a:t>
            </a:r>
            <a:r>
              <a:rPr lang="en-US" b="0" dirty="0">
                <a:solidFill>
                  <a:schemeClr val="tx2"/>
                </a:solidFill>
                <a:latin typeface="Century" pitchFamily="18" charset="0"/>
              </a:rPr>
              <a:t>protocols involving live vertebrate animals,</a:t>
            </a:r>
            <a:r>
              <a:rPr lang="en-US" b="0" dirty="0" smtClean="0">
                <a:solidFill>
                  <a:schemeClr val="tx2"/>
                </a:solidFill>
                <a:latin typeface="Century" pitchFamily="18" charset="0"/>
              </a:rPr>
              <a:t> </a:t>
            </a:r>
            <a:r>
              <a:rPr lang="en-US" b="0" dirty="0">
                <a:solidFill>
                  <a:schemeClr val="tx2"/>
                </a:solidFill>
                <a:latin typeface="Century" pitchFamily="18" charset="0"/>
              </a:rPr>
              <a:t>and assure animal welfare and well-being within our </a:t>
            </a:r>
            <a:r>
              <a:rPr lang="en-US" b="0" dirty="0" smtClean="0">
                <a:solidFill>
                  <a:schemeClr val="tx2"/>
                </a:solidFill>
                <a:latin typeface="Century" pitchFamily="18" charset="0"/>
              </a:rPr>
              <a:t>institution </a:t>
            </a:r>
            <a:r>
              <a:rPr lang="en-US" b="0" dirty="0">
                <a:solidFill>
                  <a:schemeClr val="tx2"/>
                </a:solidFill>
                <a:latin typeface="Century" pitchFamily="18" charset="0"/>
              </a:rPr>
              <a:t>and facilitate our researchers compliance with all regulatory agencies. </a:t>
            </a:r>
            <a:endParaRPr lang="en-US" b="0" dirty="0" smtClean="0">
              <a:solidFill>
                <a:schemeClr val="tx2"/>
              </a:solidFill>
              <a:latin typeface="Century" pitchFamily="18" charset="0"/>
            </a:endParaRPr>
          </a:p>
          <a:p>
            <a:pPr marL="0" lvl="1"/>
            <a:endParaRPr lang="en-US" b="0" dirty="0" smtClean="0">
              <a:solidFill>
                <a:schemeClr val="tx2"/>
              </a:solidFill>
              <a:latin typeface="Century" pitchFamily="18" charset="0"/>
            </a:endParaRPr>
          </a:p>
          <a:p>
            <a:pPr marL="285750" lvl="1" indent="-285750">
              <a:buFont typeface="Wingdings" pitchFamily="2" charset="2"/>
              <a:buChar char="Ø"/>
            </a:pPr>
            <a:r>
              <a:rPr lang="en-US" b="0" dirty="0">
                <a:solidFill>
                  <a:schemeClr val="tx2"/>
                </a:solidFill>
                <a:latin typeface="Century" pitchFamily="18" charset="0"/>
              </a:rPr>
              <a:t>All vertebrate animal use, including field studies, conducted by University faculty, students, or staff, or supported by University funds, must be reviewed and approved by the </a:t>
            </a:r>
            <a:r>
              <a:rPr lang="en-US" b="0" dirty="0" smtClean="0">
                <a:solidFill>
                  <a:schemeClr val="tx2"/>
                </a:solidFill>
                <a:latin typeface="Century" pitchFamily="18" charset="0"/>
              </a:rPr>
              <a:t>IACUC </a:t>
            </a:r>
            <a:r>
              <a:rPr lang="en-US" b="0" dirty="0">
                <a:solidFill>
                  <a:schemeClr val="tx2"/>
                </a:solidFill>
                <a:latin typeface="Century" pitchFamily="18" charset="0"/>
              </a:rPr>
              <a:t>prior to the initiation of that </a:t>
            </a:r>
            <a:r>
              <a:rPr lang="en-US" b="0" dirty="0" smtClean="0">
                <a:solidFill>
                  <a:schemeClr val="tx2"/>
                </a:solidFill>
                <a:latin typeface="Century" pitchFamily="18" charset="0"/>
              </a:rPr>
              <a:t>activity that will be conducted, </a:t>
            </a:r>
            <a:r>
              <a:rPr lang="en-US" b="0" dirty="0">
                <a:solidFill>
                  <a:schemeClr val="tx2"/>
                </a:solidFill>
                <a:latin typeface="Century" pitchFamily="18" charset="0"/>
              </a:rPr>
              <a:t>regardless of where it will be </a:t>
            </a:r>
            <a:r>
              <a:rPr lang="en-US" b="0" dirty="0" smtClean="0">
                <a:solidFill>
                  <a:schemeClr val="tx2"/>
                </a:solidFill>
                <a:latin typeface="Century" pitchFamily="18" charset="0"/>
              </a:rPr>
              <a:t>performed.</a:t>
            </a:r>
            <a:endParaRPr lang="en-US" b="0" dirty="0">
              <a:solidFill>
                <a:schemeClr val="tx2"/>
              </a:solidFill>
              <a:latin typeface="Century" pitchFamily="18" charset="0"/>
            </a:endParaRP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endParaRPr lang="en-US" dirty="0">
              <a:solidFill>
                <a:schemeClr val="accent6">
                  <a:lumMod val="50000"/>
                </a:schemeClr>
              </a:solidFill>
              <a:latin typeface="+mn-lt"/>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88132"/>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
        <p:nvSpPr>
          <p:cNvPr id="3" name="Date Placeholder 2"/>
          <p:cNvSpPr>
            <a:spLocks noGrp="1"/>
          </p:cNvSpPr>
          <p:nvPr>
            <p:ph type="dt" sz="half" idx="10"/>
          </p:nvPr>
        </p:nvSpPr>
        <p:spPr/>
        <p:txBody>
          <a:bodyPr/>
          <a:lstStyle/>
          <a:p>
            <a:pPr>
              <a:defRPr/>
            </a:pPr>
            <a:fld id="{4F0FE2B2-3EE3-4149-8CF0-5C833435C5FE}" type="datetime1">
              <a:rPr lang="en-US" smtClean="0"/>
              <a:t>7/13/2012</a:t>
            </a:fld>
            <a:endParaRPr lang="en-US"/>
          </a:p>
        </p:txBody>
      </p:sp>
    </p:spTree>
    <p:extLst>
      <p:ext uri="{BB962C8B-B14F-4D97-AF65-F5344CB8AC3E}">
        <p14:creationId xmlns:p14="http://schemas.microsoft.com/office/powerpoint/2010/main" val="1874737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5299"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dirty="0">
              <a:solidFill>
                <a:schemeClr val="accent2"/>
              </a:solidFill>
              <a:latin typeface="Franklin Gothic Book" pitchFamily="34" charset="0"/>
            </a:endParaRPr>
          </a:p>
          <a:p>
            <a:pPr marL="742950" lvl="1" indent="-285750">
              <a:lnSpc>
                <a:spcPct val="90000"/>
              </a:lnSpc>
              <a:spcBef>
                <a:spcPct val="20000"/>
              </a:spcBef>
              <a:buClr>
                <a:schemeClr val="accent1"/>
              </a:buClr>
              <a:buSzPct val="70000"/>
              <a:buFont typeface="Wingdings" pitchFamily="2" charset="2"/>
              <a:buNone/>
              <a:tabLst>
                <a:tab pos="292100" algn="l"/>
                <a:tab pos="571500" algn="l"/>
              </a:tabLst>
            </a:pPr>
            <a:endParaRPr lang="en-US" dirty="0">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
        <p:nvSpPr>
          <p:cNvPr id="55302" name="Text Box 8"/>
          <p:cNvSpPr txBox="1">
            <a:spLocks noChangeArrowheads="1"/>
          </p:cNvSpPr>
          <p:nvPr/>
        </p:nvSpPr>
        <p:spPr bwMode="auto">
          <a:xfrm>
            <a:off x="685800" y="1371600"/>
            <a:ext cx="3200400" cy="366713"/>
          </a:xfrm>
          <a:prstGeom prst="rect">
            <a:avLst/>
          </a:prstGeom>
          <a:noFill/>
          <a:ln w="9525">
            <a:noFill/>
            <a:miter lim="800000"/>
            <a:headEnd/>
            <a:tailEnd/>
          </a:ln>
        </p:spPr>
        <p:txBody>
          <a:bodyPr>
            <a:spAutoFit/>
          </a:bodyPr>
          <a:lstStyle/>
          <a:p>
            <a:pPr>
              <a:spcBef>
                <a:spcPct val="50000"/>
              </a:spcBef>
            </a:pPr>
            <a:endParaRPr lang="en-US" b="0"/>
          </a:p>
        </p:txBody>
      </p:sp>
      <p:pic>
        <p:nvPicPr>
          <p:cNvPr id="153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85874"/>
            <a:ext cx="63627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fld id="{985CFD7E-FD7C-4977-A956-A1374FE3C740}" type="datetime1">
              <a:rPr lang="en-US" smtClean="0"/>
              <a:t>7/13/2012</a:t>
            </a:fld>
            <a:endParaRPr lang="en-US"/>
          </a:p>
        </p:txBody>
      </p:sp>
    </p:spTree>
    <p:extLst>
      <p:ext uri="{BB962C8B-B14F-4D97-AF65-F5344CB8AC3E}">
        <p14:creationId xmlns:p14="http://schemas.microsoft.com/office/powerpoint/2010/main" val="3508955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3230563"/>
            <a:ext cx="7924800" cy="588962"/>
          </a:xfrm>
          <a:prstGeom prst="rect">
            <a:avLst/>
          </a:prstGeom>
        </p:spPr>
        <p:txBody>
          <a:bodyPr vert="horz" lIns="90488" tIns="44450" rIns="90488" bIns="4445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FFFF00"/>
                </a:solidFill>
                <a:effectLst/>
                <a:uLnTx/>
                <a:uFillTx/>
                <a:latin typeface="+mj-lt"/>
                <a:ea typeface="+mj-ea"/>
                <a:cs typeface="+mj-cs"/>
              </a:rPr>
              <a:t> </a:t>
            </a:r>
          </a:p>
        </p:txBody>
      </p:sp>
      <p:sp>
        <p:nvSpPr>
          <p:cNvPr id="5" name="Rectangle 5"/>
          <p:cNvSpPr txBox="1">
            <a:spLocks noChangeArrowheads="1"/>
          </p:cNvSpPr>
          <p:nvPr/>
        </p:nvSpPr>
        <p:spPr>
          <a:xfrm>
            <a:off x="457200" y="3892550"/>
            <a:ext cx="7924800" cy="528638"/>
          </a:xfrm>
          <a:prstGeom prst="rect">
            <a:avLst/>
          </a:prstGeom>
        </p:spPr>
        <p:txBody>
          <a:bodyPr vert="horz" lIns="90488" tIns="44450" rIns="90488" bIns="4445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rgbClr val="FFFF00"/>
                </a:solidFill>
                <a:effectLst/>
                <a:uLnTx/>
                <a:uFillTx/>
                <a:latin typeface="+mn-lt"/>
                <a:ea typeface="+mn-ea"/>
                <a:cs typeface="+mn-cs"/>
              </a:rPr>
              <a:t> </a:t>
            </a:r>
          </a:p>
        </p:txBody>
      </p:sp>
      <p:sp>
        <p:nvSpPr>
          <p:cNvPr id="6" name="Rectangle 6"/>
          <p:cNvSpPr>
            <a:spLocks noChangeArrowheads="1"/>
          </p:cNvSpPr>
          <p:nvPr/>
        </p:nvSpPr>
        <p:spPr bwMode="auto">
          <a:xfrm>
            <a:off x="3733800" y="3352800"/>
            <a:ext cx="1979613" cy="705321"/>
          </a:xfrm>
          <a:prstGeom prst="rect">
            <a:avLst/>
          </a:prstGeom>
          <a:noFill/>
          <a:ln w="12700">
            <a:noFill/>
            <a:miter lim="800000"/>
            <a:headEnd/>
            <a:tailEnd/>
          </a:ln>
          <a:effectLst/>
        </p:spPr>
        <p:txBody>
          <a:bodyPr lIns="90488" tIns="44450" rIns="90488" bIns="44450">
            <a:spAutoFit/>
          </a:bodyPr>
          <a:lstStyle/>
          <a:p>
            <a:pPr eaLnBrk="0" hangingPunct="0">
              <a:defRPr/>
            </a:pPr>
            <a:r>
              <a:rPr kumimoji="1" lang="en-US" sz="4000" b="1" i="1" u="sng" dirty="0">
                <a:solidFill>
                  <a:schemeClr val="accent2">
                    <a:lumMod val="75000"/>
                  </a:schemeClr>
                </a:solidFill>
                <a:effectLst>
                  <a:outerShdw blurRad="38100" dist="38100" dir="2700000" algn="tl">
                    <a:srgbClr val="000000"/>
                  </a:outerShdw>
                </a:effectLst>
                <a:latin typeface="Century" pitchFamily="18" charset="0"/>
              </a:rPr>
              <a:t>IACUC</a:t>
            </a:r>
            <a:endParaRPr kumimoji="1" lang="en-US" sz="4000" b="1" dirty="0">
              <a:solidFill>
                <a:schemeClr val="accent2">
                  <a:lumMod val="75000"/>
                </a:schemeClr>
              </a:solidFill>
              <a:latin typeface="Century" pitchFamily="18" charset="0"/>
            </a:endParaRPr>
          </a:p>
        </p:txBody>
      </p:sp>
      <p:sp>
        <p:nvSpPr>
          <p:cNvPr id="7" name="Rectangle 7"/>
          <p:cNvSpPr>
            <a:spLocks noChangeArrowheads="1"/>
          </p:cNvSpPr>
          <p:nvPr/>
        </p:nvSpPr>
        <p:spPr bwMode="auto">
          <a:xfrm>
            <a:off x="533400" y="1598300"/>
            <a:ext cx="2590800" cy="459100"/>
          </a:xfrm>
          <a:prstGeom prst="rect">
            <a:avLst/>
          </a:prstGeom>
          <a:noFill/>
          <a:ln w="12700">
            <a:noFill/>
            <a:miter lim="800000"/>
            <a:headEnd/>
            <a:tailEnd/>
          </a:ln>
        </p:spPr>
        <p:txBody>
          <a:bodyPr lIns="90488" tIns="44450" rIns="90488" bIns="44450">
            <a:spAutoFit/>
          </a:bodyPr>
          <a:lstStyle/>
          <a:p>
            <a:pPr eaLnBrk="0" hangingPunct="0"/>
            <a:r>
              <a:rPr kumimoji="1" lang="en-US" sz="2400" b="1" dirty="0">
                <a:solidFill>
                  <a:schemeClr val="bg2">
                    <a:lumMod val="25000"/>
                  </a:schemeClr>
                </a:solidFill>
                <a:latin typeface="Century" pitchFamily="18" charset="0"/>
              </a:rPr>
              <a:t>Complaints</a:t>
            </a:r>
            <a:r>
              <a:rPr kumimoji="1" lang="en-US" sz="2400" b="1" dirty="0">
                <a:solidFill>
                  <a:schemeClr val="bg2">
                    <a:lumMod val="25000"/>
                  </a:schemeClr>
                </a:solidFill>
                <a:latin typeface="+mn-lt"/>
              </a:rPr>
              <a:t> </a:t>
            </a:r>
          </a:p>
        </p:txBody>
      </p:sp>
      <p:sp>
        <p:nvSpPr>
          <p:cNvPr id="8" name="Rectangle 8"/>
          <p:cNvSpPr>
            <a:spLocks noChangeArrowheads="1"/>
          </p:cNvSpPr>
          <p:nvPr/>
        </p:nvSpPr>
        <p:spPr bwMode="auto">
          <a:xfrm>
            <a:off x="3262313" y="990600"/>
            <a:ext cx="2147887" cy="828675"/>
          </a:xfrm>
          <a:prstGeom prst="rect">
            <a:avLst/>
          </a:prstGeom>
          <a:noFill/>
          <a:ln w="12700">
            <a:noFill/>
            <a:miter lim="800000"/>
            <a:headEnd/>
            <a:tailEnd/>
          </a:ln>
        </p:spPr>
        <p:txBody>
          <a:bodyPr lIns="90488" tIns="44450" rIns="90488" bIns="44450">
            <a:spAutoFit/>
          </a:bodyPr>
          <a:lstStyle/>
          <a:p>
            <a:pPr eaLnBrk="0" hangingPunct="0"/>
            <a:r>
              <a:rPr kumimoji="1" lang="en-US" sz="2400" b="1" dirty="0">
                <a:solidFill>
                  <a:schemeClr val="bg2">
                    <a:lumMod val="25000"/>
                  </a:schemeClr>
                </a:solidFill>
                <a:latin typeface="Century" pitchFamily="18" charset="0"/>
              </a:rPr>
              <a:t>Principal</a:t>
            </a:r>
          </a:p>
          <a:p>
            <a:pPr eaLnBrk="0" hangingPunct="0"/>
            <a:r>
              <a:rPr kumimoji="1" lang="en-US" sz="2400" b="1" dirty="0">
                <a:solidFill>
                  <a:schemeClr val="bg2">
                    <a:lumMod val="25000"/>
                  </a:schemeClr>
                </a:solidFill>
                <a:latin typeface="Century" pitchFamily="18" charset="0"/>
              </a:rPr>
              <a:t>Investigators</a:t>
            </a:r>
          </a:p>
        </p:txBody>
      </p:sp>
      <p:sp>
        <p:nvSpPr>
          <p:cNvPr id="9" name="Rectangle 9"/>
          <p:cNvSpPr>
            <a:spLocks noChangeArrowheads="1"/>
          </p:cNvSpPr>
          <p:nvPr/>
        </p:nvSpPr>
        <p:spPr bwMode="auto">
          <a:xfrm>
            <a:off x="6081713" y="1357313"/>
            <a:ext cx="2458879" cy="459100"/>
          </a:xfrm>
          <a:prstGeom prst="rect">
            <a:avLst/>
          </a:prstGeom>
          <a:noFill/>
          <a:ln w="12700">
            <a:noFill/>
            <a:miter lim="800000"/>
            <a:headEnd/>
            <a:tailEnd/>
          </a:ln>
        </p:spPr>
        <p:txBody>
          <a:bodyPr wrap="none" lIns="90488" tIns="44450" rIns="90488" bIns="44450">
            <a:spAutoFit/>
          </a:bodyPr>
          <a:lstStyle/>
          <a:p>
            <a:pPr eaLnBrk="0" hangingPunct="0"/>
            <a:r>
              <a:rPr kumimoji="1" lang="en-US" sz="2400" b="1" dirty="0">
                <a:solidFill>
                  <a:schemeClr val="bg2">
                    <a:lumMod val="25000"/>
                  </a:schemeClr>
                </a:solidFill>
                <a:latin typeface="Century" pitchFamily="18" charset="0"/>
              </a:rPr>
              <a:t>Approval</a:t>
            </a:r>
            <a:r>
              <a:rPr kumimoji="1" lang="en-US" sz="2400" b="1" dirty="0">
                <a:solidFill>
                  <a:schemeClr val="bg2">
                    <a:lumMod val="25000"/>
                  </a:schemeClr>
                </a:solidFill>
                <a:latin typeface="+mn-lt"/>
              </a:rPr>
              <a:t> Letters</a:t>
            </a:r>
          </a:p>
        </p:txBody>
      </p:sp>
      <p:sp>
        <p:nvSpPr>
          <p:cNvPr id="10" name="Rectangle 10"/>
          <p:cNvSpPr>
            <a:spLocks noChangeArrowheads="1"/>
          </p:cNvSpPr>
          <p:nvPr/>
        </p:nvSpPr>
        <p:spPr bwMode="auto">
          <a:xfrm>
            <a:off x="6172200" y="2667000"/>
            <a:ext cx="2835714" cy="459100"/>
          </a:xfrm>
          <a:prstGeom prst="rect">
            <a:avLst/>
          </a:prstGeom>
          <a:noFill/>
          <a:ln w="12700">
            <a:noFill/>
            <a:miter lim="800000"/>
            <a:headEnd/>
            <a:tailEnd/>
          </a:ln>
        </p:spPr>
        <p:txBody>
          <a:bodyPr wrap="none" lIns="90488" tIns="44450" rIns="90488" bIns="44450">
            <a:spAutoFit/>
          </a:bodyPr>
          <a:lstStyle/>
          <a:p>
            <a:pPr eaLnBrk="0" hangingPunct="0"/>
            <a:r>
              <a:rPr kumimoji="1" lang="en-US" sz="2400" dirty="0">
                <a:solidFill>
                  <a:schemeClr val="bg2">
                    <a:lumMod val="25000"/>
                  </a:schemeClr>
                </a:solidFill>
                <a:latin typeface="Century" pitchFamily="18" charset="0"/>
              </a:rPr>
              <a:t>Inspections</a:t>
            </a:r>
            <a:r>
              <a:rPr kumimoji="1" lang="en-US" sz="2400" dirty="0">
                <a:solidFill>
                  <a:schemeClr val="bg2">
                    <a:lumMod val="25000"/>
                  </a:schemeClr>
                </a:solidFill>
                <a:latin typeface="+mn-lt"/>
              </a:rPr>
              <a:t> of Labs</a:t>
            </a:r>
          </a:p>
        </p:txBody>
      </p:sp>
      <p:sp>
        <p:nvSpPr>
          <p:cNvPr id="11" name="Rectangle 11"/>
          <p:cNvSpPr>
            <a:spLocks noChangeArrowheads="1"/>
          </p:cNvSpPr>
          <p:nvPr/>
        </p:nvSpPr>
        <p:spPr bwMode="auto">
          <a:xfrm>
            <a:off x="6157913" y="4481513"/>
            <a:ext cx="2987998" cy="828432"/>
          </a:xfrm>
          <a:prstGeom prst="rect">
            <a:avLst/>
          </a:prstGeom>
          <a:noFill/>
          <a:ln w="12700">
            <a:noFill/>
            <a:miter lim="800000"/>
            <a:headEnd/>
            <a:tailEnd/>
          </a:ln>
        </p:spPr>
        <p:txBody>
          <a:bodyPr wrap="none" lIns="90488" tIns="44450" rIns="90488" bIns="44450">
            <a:spAutoFit/>
          </a:bodyPr>
          <a:lstStyle/>
          <a:p>
            <a:pPr eaLnBrk="0" hangingPunct="0"/>
            <a:r>
              <a:rPr kumimoji="1" lang="en-US" sz="2400" b="1" dirty="0">
                <a:solidFill>
                  <a:schemeClr val="bg2">
                    <a:lumMod val="25000"/>
                  </a:schemeClr>
                </a:solidFill>
                <a:latin typeface="Century" pitchFamily="18" charset="0"/>
              </a:rPr>
              <a:t>Occupational</a:t>
            </a:r>
            <a:r>
              <a:rPr kumimoji="1" lang="en-US" sz="2400" b="1" dirty="0">
                <a:solidFill>
                  <a:srgbClr val="008080"/>
                </a:solidFill>
                <a:latin typeface="+mn-lt"/>
              </a:rPr>
              <a:t> </a:t>
            </a:r>
            <a:r>
              <a:rPr kumimoji="1" lang="en-US" sz="2400" b="1" dirty="0">
                <a:solidFill>
                  <a:schemeClr val="bg2">
                    <a:lumMod val="25000"/>
                  </a:schemeClr>
                </a:solidFill>
                <a:latin typeface="+mn-lt"/>
              </a:rPr>
              <a:t>Health</a:t>
            </a:r>
          </a:p>
          <a:p>
            <a:pPr eaLnBrk="0" hangingPunct="0"/>
            <a:r>
              <a:rPr kumimoji="1" lang="en-US" sz="2400" b="1" dirty="0">
                <a:solidFill>
                  <a:schemeClr val="bg2">
                    <a:lumMod val="25000"/>
                  </a:schemeClr>
                </a:solidFill>
                <a:latin typeface="+mn-lt"/>
              </a:rPr>
              <a:t>Animal Contact</a:t>
            </a:r>
          </a:p>
        </p:txBody>
      </p:sp>
      <p:sp>
        <p:nvSpPr>
          <p:cNvPr id="12" name="Rectangle 12"/>
          <p:cNvSpPr>
            <a:spLocks noChangeArrowheads="1"/>
          </p:cNvSpPr>
          <p:nvPr/>
        </p:nvSpPr>
        <p:spPr bwMode="auto">
          <a:xfrm>
            <a:off x="4938713" y="5624513"/>
            <a:ext cx="2200925" cy="828432"/>
          </a:xfrm>
          <a:prstGeom prst="rect">
            <a:avLst/>
          </a:prstGeom>
          <a:noFill/>
          <a:ln w="12700">
            <a:noFill/>
            <a:miter lim="800000"/>
            <a:headEnd/>
            <a:tailEnd/>
          </a:ln>
        </p:spPr>
        <p:txBody>
          <a:bodyPr wrap="none" lIns="90488" tIns="44450" rIns="90488" bIns="44450">
            <a:spAutoFit/>
          </a:bodyPr>
          <a:lstStyle/>
          <a:p>
            <a:pPr eaLnBrk="0" hangingPunct="0"/>
            <a:r>
              <a:rPr kumimoji="1" lang="en-US" sz="2400" b="1" dirty="0">
                <a:solidFill>
                  <a:schemeClr val="bg2">
                    <a:lumMod val="25000"/>
                  </a:schemeClr>
                </a:solidFill>
                <a:latin typeface="+mn-lt"/>
              </a:rPr>
              <a:t>Accreditation</a:t>
            </a:r>
          </a:p>
          <a:p>
            <a:pPr eaLnBrk="0" hangingPunct="0"/>
            <a:r>
              <a:rPr kumimoji="1" lang="en-US" sz="2400" b="1" dirty="0">
                <a:solidFill>
                  <a:schemeClr val="bg2">
                    <a:lumMod val="25000"/>
                  </a:schemeClr>
                </a:solidFill>
                <a:latin typeface="Century" pitchFamily="18" charset="0"/>
              </a:rPr>
              <a:t>Organizations</a:t>
            </a:r>
          </a:p>
        </p:txBody>
      </p:sp>
      <p:sp>
        <p:nvSpPr>
          <p:cNvPr id="13" name="Rectangle 13"/>
          <p:cNvSpPr>
            <a:spLocks noChangeArrowheads="1"/>
          </p:cNvSpPr>
          <p:nvPr/>
        </p:nvSpPr>
        <p:spPr bwMode="auto">
          <a:xfrm>
            <a:off x="304800" y="2743200"/>
            <a:ext cx="2819400" cy="828675"/>
          </a:xfrm>
          <a:prstGeom prst="rect">
            <a:avLst/>
          </a:prstGeom>
          <a:noFill/>
          <a:ln w="12700">
            <a:noFill/>
            <a:miter lim="800000"/>
            <a:headEnd/>
            <a:tailEnd/>
          </a:ln>
        </p:spPr>
        <p:txBody>
          <a:bodyPr lIns="90488" tIns="44450" rIns="90488" bIns="44450">
            <a:spAutoFit/>
          </a:bodyPr>
          <a:lstStyle/>
          <a:p>
            <a:pPr eaLnBrk="0" hangingPunct="0"/>
            <a:r>
              <a:rPr kumimoji="1" lang="en-US" sz="2400" b="1" dirty="0">
                <a:solidFill>
                  <a:schemeClr val="bg2">
                    <a:lumMod val="25000"/>
                  </a:schemeClr>
                </a:solidFill>
                <a:latin typeface="Century" pitchFamily="18" charset="0"/>
              </a:rPr>
              <a:t>Community</a:t>
            </a:r>
            <a:r>
              <a:rPr kumimoji="1" lang="en-US" sz="2400" b="1" dirty="0">
                <a:solidFill>
                  <a:schemeClr val="bg2">
                    <a:lumMod val="25000"/>
                  </a:schemeClr>
                </a:solidFill>
                <a:latin typeface="+mn-lt"/>
              </a:rPr>
              <a:t> &amp;</a:t>
            </a:r>
          </a:p>
          <a:p>
            <a:pPr eaLnBrk="0" hangingPunct="0"/>
            <a:r>
              <a:rPr kumimoji="1" lang="en-US" sz="2400" b="1" dirty="0">
                <a:solidFill>
                  <a:schemeClr val="bg2">
                    <a:lumMod val="25000"/>
                  </a:schemeClr>
                </a:solidFill>
                <a:latin typeface="+mn-lt"/>
              </a:rPr>
              <a:t>Public Interests</a:t>
            </a:r>
          </a:p>
        </p:txBody>
      </p:sp>
      <p:sp>
        <p:nvSpPr>
          <p:cNvPr id="14" name="Rectangle 14"/>
          <p:cNvSpPr>
            <a:spLocks noChangeArrowheads="1"/>
          </p:cNvSpPr>
          <p:nvPr/>
        </p:nvSpPr>
        <p:spPr bwMode="auto">
          <a:xfrm>
            <a:off x="533400" y="4419600"/>
            <a:ext cx="2143152" cy="1936428"/>
          </a:xfrm>
          <a:prstGeom prst="rect">
            <a:avLst/>
          </a:prstGeom>
          <a:noFill/>
          <a:ln w="12700">
            <a:noFill/>
            <a:miter lim="800000"/>
            <a:headEnd/>
            <a:tailEnd/>
          </a:ln>
        </p:spPr>
        <p:txBody>
          <a:bodyPr wrap="none" lIns="90488" tIns="44450" rIns="90488" bIns="44450">
            <a:spAutoFit/>
          </a:bodyPr>
          <a:lstStyle/>
          <a:p>
            <a:pPr eaLnBrk="0" hangingPunct="0"/>
            <a:r>
              <a:rPr kumimoji="1" lang="en-US" sz="2400" b="1" dirty="0">
                <a:solidFill>
                  <a:schemeClr val="bg2">
                    <a:lumMod val="25000"/>
                  </a:schemeClr>
                </a:solidFill>
                <a:latin typeface="+mn-lt"/>
              </a:rPr>
              <a:t>Regulators:</a:t>
            </a:r>
          </a:p>
          <a:p>
            <a:pPr eaLnBrk="0" hangingPunct="0"/>
            <a:r>
              <a:rPr kumimoji="1" lang="en-US" sz="2400" b="1" dirty="0">
                <a:solidFill>
                  <a:schemeClr val="bg2">
                    <a:lumMod val="25000"/>
                  </a:schemeClr>
                </a:solidFill>
                <a:latin typeface="+mn-lt"/>
              </a:rPr>
              <a:t>  USDA</a:t>
            </a:r>
          </a:p>
          <a:p>
            <a:pPr eaLnBrk="0" hangingPunct="0"/>
            <a:r>
              <a:rPr kumimoji="1" lang="en-US" sz="2400" b="1" dirty="0">
                <a:solidFill>
                  <a:schemeClr val="bg2">
                    <a:lumMod val="25000"/>
                  </a:schemeClr>
                </a:solidFill>
                <a:latin typeface="+mn-lt"/>
              </a:rPr>
              <a:t>  </a:t>
            </a:r>
            <a:r>
              <a:rPr kumimoji="1" lang="en-US" sz="2400" b="1" dirty="0" smtClean="0">
                <a:solidFill>
                  <a:schemeClr val="bg2">
                    <a:lumMod val="25000"/>
                  </a:schemeClr>
                </a:solidFill>
                <a:latin typeface="+mn-lt"/>
              </a:rPr>
              <a:t>OLAW</a:t>
            </a:r>
            <a:endParaRPr kumimoji="1" lang="en-US" sz="2400" b="1" dirty="0">
              <a:solidFill>
                <a:schemeClr val="bg2">
                  <a:lumMod val="25000"/>
                </a:schemeClr>
              </a:solidFill>
              <a:latin typeface="+mn-lt"/>
            </a:endParaRPr>
          </a:p>
          <a:p>
            <a:pPr eaLnBrk="0" hangingPunct="0"/>
            <a:r>
              <a:rPr kumimoji="1" lang="en-US" sz="2400" b="1" dirty="0">
                <a:solidFill>
                  <a:schemeClr val="bg2">
                    <a:lumMod val="25000"/>
                  </a:schemeClr>
                </a:solidFill>
                <a:latin typeface="+mn-lt"/>
              </a:rPr>
              <a:t>  NIH / PHS</a:t>
            </a:r>
          </a:p>
          <a:p>
            <a:pPr eaLnBrk="0" hangingPunct="0"/>
            <a:r>
              <a:rPr kumimoji="1" lang="en-US" sz="2400" b="1" dirty="0">
                <a:solidFill>
                  <a:schemeClr val="bg2">
                    <a:lumMod val="25000"/>
                  </a:schemeClr>
                </a:solidFill>
                <a:latin typeface="+mn-lt"/>
              </a:rPr>
              <a:t>  FDA, </a:t>
            </a:r>
            <a:r>
              <a:rPr kumimoji="1" lang="en-US" sz="2400" b="1" dirty="0" smtClean="0">
                <a:solidFill>
                  <a:schemeClr val="bg2">
                    <a:lumMod val="25000"/>
                  </a:schemeClr>
                </a:solidFill>
                <a:latin typeface="+mn-lt"/>
              </a:rPr>
              <a:t>NSF, etc</a:t>
            </a:r>
            <a:r>
              <a:rPr kumimoji="1" lang="en-US" sz="2400" b="1" dirty="0">
                <a:solidFill>
                  <a:schemeClr val="bg2">
                    <a:lumMod val="25000"/>
                  </a:schemeClr>
                </a:solidFill>
                <a:latin typeface="+mn-lt"/>
              </a:rPr>
              <a:t>.</a:t>
            </a:r>
          </a:p>
        </p:txBody>
      </p:sp>
      <p:sp>
        <p:nvSpPr>
          <p:cNvPr id="15" name="Line 15"/>
          <p:cNvSpPr>
            <a:spLocks noChangeShapeType="1"/>
          </p:cNvSpPr>
          <p:nvPr/>
        </p:nvSpPr>
        <p:spPr bwMode="auto">
          <a:xfrm>
            <a:off x="2362200" y="2133600"/>
            <a:ext cx="1441450" cy="1289050"/>
          </a:xfrm>
          <a:prstGeom prst="line">
            <a:avLst/>
          </a:prstGeom>
          <a:noFill/>
          <a:ln w="57150">
            <a:solidFill>
              <a:schemeClr val="accent1">
                <a:lumMod val="75000"/>
              </a:schemeClr>
            </a:solidFill>
            <a:round/>
            <a:headEnd type="triangle" w="med" len="med"/>
            <a:tailEnd type="triangle" w="med" len="med"/>
          </a:ln>
        </p:spPr>
        <p:txBody>
          <a:bodyPr wrap="none" anchor="ctr"/>
          <a:lstStyle/>
          <a:p>
            <a:endParaRPr lang="en-US"/>
          </a:p>
        </p:txBody>
      </p:sp>
      <p:sp>
        <p:nvSpPr>
          <p:cNvPr id="16" name="Line 16"/>
          <p:cNvSpPr>
            <a:spLocks noChangeShapeType="1"/>
          </p:cNvSpPr>
          <p:nvPr/>
        </p:nvSpPr>
        <p:spPr bwMode="auto">
          <a:xfrm>
            <a:off x="4419600" y="1841500"/>
            <a:ext cx="0" cy="1511300"/>
          </a:xfrm>
          <a:prstGeom prst="line">
            <a:avLst/>
          </a:prstGeom>
          <a:noFill/>
          <a:ln w="57150">
            <a:solidFill>
              <a:schemeClr val="accent1">
                <a:lumMod val="75000"/>
              </a:schemeClr>
            </a:solidFill>
            <a:round/>
            <a:headEnd type="triangle" w="med" len="med"/>
            <a:tailEnd type="triangle" w="med" len="med"/>
          </a:ln>
        </p:spPr>
        <p:txBody>
          <a:bodyPr wrap="none" anchor="ctr"/>
          <a:lstStyle/>
          <a:p>
            <a:endParaRPr lang="en-US"/>
          </a:p>
        </p:txBody>
      </p:sp>
      <p:sp>
        <p:nvSpPr>
          <p:cNvPr id="17" name="Line 17"/>
          <p:cNvSpPr>
            <a:spLocks noChangeShapeType="1"/>
          </p:cNvSpPr>
          <p:nvPr/>
        </p:nvSpPr>
        <p:spPr bwMode="auto">
          <a:xfrm flipH="1">
            <a:off x="5175250" y="1911350"/>
            <a:ext cx="1003300" cy="1435100"/>
          </a:xfrm>
          <a:prstGeom prst="line">
            <a:avLst/>
          </a:prstGeom>
          <a:noFill/>
          <a:ln w="57150">
            <a:solidFill>
              <a:schemeClr val="accent1">
                <a:lumMod val="75000"/>
              </a:schemeClr>
            </a:solidFill>
            <a:round/>
            <a:headEnd type="triangle" w="med" len="med"/>
            <a:tailEnd type="triangle" w="med" len="med"/>
          </a:ln>
        </p:spPr>
        <p:txBody>
          <a:bodyPr wrap="none" anchor="ctr"/>
          <a:lstStyle/>
          <a:p>
            <a:endParaRPr lang="en-US"/>
          </a:p>
        </p:txBody>
      </p:sp>
      <p:sp>
        <p:nvSpPr>
          <p:cNvPr id="18" name="Line 18"/>
          <p:cNvSpPr>
            <a:spLocks noChangeShapeType="1"/>
          </p:cNvSpPr>
          <p:nvPr/>
        </p:nvSpPr>
        <p:spPr bwMode="auto">
          <a:xfrm flipH="1">
            <a:off x="5715000" y="3124200"/>
            <a:ext cx="914400" cy="603250"/>
          </a:xfrm>
          <a:prstGeom prst="line">
            <a:avLst/>
          </a:prstGeom>
          <a:noFill/>
          <a:ln w="57150">
            <a:solidFill>
              <a:schemeClr val="accent1">
                <a:lumMod val="75000"/>
              </a:schemeClr>
            </a:solidFill>
            <a:round/>
            <a:headEnd type="triangle" w="med" len="med"/>
            <a:tailEnd type="triangle" w="med" len="med"/>
          </a:ln>
        </p:spPr>
        <p:txBody>
          <a:bodyPr wrap="none" anchor="ctr"/>
          <a:lstStyle/>
          <a:p>
            <a:endParaRPr lang="en-US"/>
          </a:p>
        </p:txBody>
      </p:sp>
      <p:sp>
        <p:nvSpPr>
          <p:cNvPr id="19" name="Line 19"/>
          <p:cNvSpPr>
            <a:spLocks noChangeShapeType="1"/>
          </p:cNvSpPr>
          <p:nvPr/>
        </p:nvSpPr>
        <p:spPr bwMode="auto">
          <a:xfrm flipH="1" flipV="1">
            <a:off x="5410198" y="4119563"/>
            <a:ext cx="768351" cy="776287"/>
          </a:xfrm>
          <a:prstGeom prst="line">
            <a:avLst/>
          </a:prstGeom>
          <a:noFill/>
          <a:ln w="57150">
            <a:solidFill>
              <a:schemeClr val="accent1">
                <a:lumMod val="75000"/>
              </a:schemeClr>
            </a:solidFill>
            <a:round/>
            <a:headEnd type="triangle" w="med" len="med"/>
            <a:tailEnd type="triangle" w="med" len="med"/>
          </a:ln>
        </p:spPr>
        <p:txBody>
          <a:bodyPr wrap="none" anchor="ctr"/>
          <a:lstStyle/>
          <a:p>
            <a:endParaRPr lang="en-US"/>
          </a:p>
        </p:txBody>
      </p:sp>
      <p:sp>
        <p:nvSpPr>
          <p:cNvPr id="20" name="Line 20"/>
          <p:cNvSpPr>
            <a:spLocks noChangeShapeType="1"/>
          </p:cNvSpPr>
          <p:nvPr/>
        </p:nvSpPr>
        <p:spPr bwMode="auto">
          <a:xfrm flipH="1" flipV="1">
            <a:off x="4800600" y="4114800"/>
            <a:ext cx="533400" cy="1600200"/>
          </a:xfrm>
          <a:prstGeom prst="line">
            <a:avLst/>
          </a:prstGeom>
          <a:noFill/>
          <a:ln w="57150">
            <a:solidFill>
              <a:schemeClr val="accent1">
                <a:lumMod val="75000"/>
              </a:schemeClr>
            </a:solidFill>
            <a:round/>
            <a:headEnd type="triangle" w="med" len="med"/>
            <a:tailEnd type="triangle" w="med" len="med"/>
          </a:ln>
        </p:spPr>
        <p:txBody>
          <a:bodyPr wrap="none" anchor="ctr"/>
          <a:lstStyle/>
          <a:p>
            <a:endParaRPr lang="en-US"/>
          </a:p>
        </p:txBody>
      </p:sp>
      <p:sp>
        <p:nvSpPr>
          <p:cNvPr id="21" name="Line 21"/>
          <p:cNvSpPr>
            <a:spLocks noChangeShapeType="1"/>
          </p:cNvSpPr>
          <p:nvPr/>
        </p:nvSpPr>
        <p:spPr bwMode="auto">
          <a:xfrm flipV="1">
            <a:off x="2209800" y="4108450"/>
            <a:ext cx="1441450" cy="1225550"/>
          </a:xfrm>
          <a:prstGeom prst="line">
            <a:avLst/>
          </a:prstGeom>
          <a:noFill/>
          <a:ln w="57150">
            <a:solidFill>
              <a:schemeClr val="accent1">
                <a:lumMod val="75000"/>
              </a:schemeClr>
            </a:solidFill>
            <a:round/>
            <a:headEnd type="triangle" w="med" len="med"/>
            <a:tailEnd type="triangle" w="med" len="med"/>
          </a:ln>
        </p:spPr>
        <p:txBody>
          <a:bodyPr wrap="none" anchor="ctr"/>
          <a:lstStyle/>
          <a:p>
            <a:endParaRPr lang="en-US"/>
          </a:p>
        </p:txBody>
      </p:sp>
      <p:sp>
        <p:nvSpPr>
          <p:cNvPr id="22" name="Line 22"/>
          <p:cNvSpPr>
            <a:spLocks noChangeShapeType="1"/>
          </p:cNvSpPr>
          <p:nvPr/>
        </p:nvSpPr>
        <p:spPr bwMode="auto">
          <a:xfrm>
            <a:off x="2667000" y="3505200"/>
            <a:ext cx="1143000" cy="381000"/>
          </a:xfrm>
          <a:prstGeom prst="line">
            <a:avLst/>
          </a:prstGeom>
          <a:noFill/>
          <a:ln w="57150">
            <a:solidFill>
              <a:schemeClr val="accent1">
                <a:lumMod val="75000"/>
              </a:schemeClr>
            </a:solidFill>
            <a:round/>
            <a:headEnd type="triangle" w="med" len="med"/>
            <a:tailEnd type="triangle" w="med" len="med"/>
          </a:ln>
        </p:spPr>
        <p:txBody>
          <a:bodyPr wrap="none" anchor="ctr"/>
          <a:lstStyle/>
          <a:p>
            <a:endParaRPr lang="en-US"/>
          </a:p>
        </p:txBody>
      </p:sp>
      <p:sp>
        <p:nvSpPr>
          <p:cNvPr id="23" name="Text Box 23"/>
          <p:cNvSpPr txBox="1">
            <a:spLocks noChangeArrowheads="1"/>
          </p:cNvSpPr>
          <p:nvPr/>
        </p:nvSpPr>
        <p:spPr bwMode="auto">
          <a:xfrm>
            <a:off x="2895600" y="5715000"/>
            <a:ext cx="1414298" cy="461665"/>
          </a:xfrm>
          <a:prstGeom prst="rect">
            <a:avLst/>
          </a:prstGeom>
          <a:noFill/>
          <a:ln w="9525">
            <a:noFill/>
            <a:miter lim="800000"/>
            <a:headEnd/>
            <a:tailEnd/>
          </a:ln>
        </p:spPr>
        <p:txBody>
          <a:bodyPr wrap="none">
            <a:spAutoFit/>
          </a:bodyPr>
          <a:lstStyle/>
          <a:p>
            <a:pPr eaLnBrk="0" hangingPunct="0"/>
            <a:r>
              <a:rPr kumimoji="1" lang="en-US" sz="2400" b="1" dirty="0">
                <a:solidFill>
                  <a:schemeClr val="bg2">
                    <a:lumMod val="25000"/>
                  </a:schemeClr>
                </a:solidFill>
                <a:latin typeface="Century" pitchFamily="18" charset="0"/>
              </a:rPr>
              <a:t>Training</a:t>
            </a:r>
          </a:p>
        </p:txBody>
      </p:sp>
      <p:sp>
        <p:nvSpPr>
          <p:cNvPr id="24" name="Line 24"/>
          <p:cNvSpPr>
            <a:spLocks noChangeShapeType="1"/>
          </p:cNvSpPr>
          <p:nvPr/>
        </p:nvSpPr>
        <p:spPr bwMode="auto">
          <a:xfrm flipV="1">
            <a:off x="3657600" y="4191000"/>
            <a:ext cx="685800" cy="1524000"/>
          </a:xfrm>
          <a:prstGeom prst="line">
            <a:avLst/>
          </a:prstGeom>
          <a:noFill/>
          <a:ln w="57150">
            <a:solidFill>
              <a:schemeClr val="accent1">
                <a:lumMod val="75000"/>
              </a:schemeClr>
            </a:solidFill>
            <a:round/>
            <a:headEnd type="triangle" w="med" len="med"/>
            <a:tailEnd type="triangle" w="med" len="med"/>
          </a:ln>
        </p:spPr>
        <p:txBody>
          <a:bodyPr wrap="none" anchor="ctr"/>
          <a:lstStyle/>
          <a:p>
            <a:endParaRPr lang="en-US"/>
          </a:p>
        </p:txBody>
      </p:sp>
      <p:sp>
        <p:nvSpPr>
          <p:cNvPr id="26" name="TextBox 25"/>
          <p:cNvSpPr txBox="1">
            <a:spLocks noChangeArrowheads="1"/>
          </p:cNvSpPr>
          <p:nvPr/>
        </p:nvSpPr>
        <p:spPr bwMode="auto">
          <a:xfrm>
            <a:off x="1295400" y="152400"/>
            <a:ext cx="7543800" cy="830997"/>
          </a:xfrm>
          <a:prstGeom prst="rect">
            <a:avLst/>
          </a:prstGeom>
          <a:noFill/>
          <a:ln w="9525">
            <a:solidFill>
              <a:schemeClr val="accent1"/>
            </a:solidFill>
            <a:miter lim="800000"/>
            <a:headEnd/>
            <a:tailEnd/>
          </a:ln>
        </p:spPr>
        <p:txBody>
          <a:bodyPr>
            <a:spAutoFit/>
          </a:bodyPr>
          <a:lstStyle/>
          <a:p>
            <a:r>
              <a:rPr lang="en-US" sz="2400" b="1" dirty="0">
                <a:solidFill>
                  <a:srgbClr val="663300"/>
                </a:solidFill>
                <a:latin typeface="Times New Roman" pitchFamily="18" charset="0"/>
                <a:cs typeface="Times New Roman" pitchFamily="18" charset="0"/>
              </a:rPr>
              <a:t>Institutional </a:t>
            </a:r>
            <a:r>
              <a:rPr lang="en-US" sz="2400" b="1" dirty="0">
                <a:solidFill>
                  <a:srgbClr val="663300"/>
                </a:solidFill>
                <a:latin typeface="Century" pitchFamily="18" charset="0"/>
                <a:cs typeface="Times New Roman" pitchFamily="18" charset="0"/>
              </a:rPr>
              <a:t>Animal</a:t>
            </a:r>
            <a:r>
              <a:rPr lang="en-US" sz="2400" b="1" dirty="0">
                <a:solidFill>
                  <a:srgbClr val="663300"/>
                </a:solidFill>
                <a:latin typeface="Times New Roman" pitchFamily="18" charset="0"/>
                <a:cs typeface="Times New Roman" pitchFamily="18" charset="0"/>
              </a:rPr>
              <a:t> Care &amp; Use Committee</a:t>
            </a:r>
          </a:p>
          <a:p>
            <a:pPr algn="ctr"/>
            <a:r>
              <a:rPr lang="en-US" sz="2400" b="1" dirty="0">
                <a:solidFill>
                  <a:srgbClr val="663300"/>
                </a:solidFill>
                <a:latin typeface="Times New Roman" pitchFamily="18" charset="0"/>
                <a:cs typeface="Times New Roman" pitchFamily="18" charset="0"/>
              </a:rPr>
              <a:t>(IACUC) Functions </a:t>
            </a:r>
          </a:p>
        </p:txBody>
      </p:sp>
      <p:sp>
        <p:nvSpPr>
          <p:cNvPr id="2" name="Date Placeholder 1"/>
          <p:cNvSpPr>
            <a:spLocks noGrp="1"/>
          </p:cNvSpPr>
          <p:nvPr>
            <p:ph type="dt" sz="half" idx="10"/>
          </p:nvPr>
        </p:nvSpPr>
        <p:spPr/>
        <p:txBody>
          <a:bodyPr/>
          <a:lstStyle/>
          <a:p>
            <a:pPr>
              <a:defRPr/>
            </a:pPr>
            <a:fld id="{20F2E2D2-EFE2-43B7-9EBA-34C79EA3B9A1}" type="datetime1">
              <a:rPr lang="en-US" smtClean="0"/>
              <a:t>7/13/2012</a:t>
            </a:fld>
            <a:endParaRPr lang="en-US"/>
          </a:p>
        </p:txBody>
      </p:sp>
    </p:spTree>
    <p:extLst>
      <p:ext uri="{BB962C8B-B14F-4D97-AF65-F5344CB8AC3E}">
        <p14:creationId xmlns:p14="http://schemas.microsoft.com/office/powerpoint/2010/main" val="387800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881239" y="3738242"/>
            <a:ext cx="5800079" cy="457200"/>
          </a:xfrm>
        </p:spPr>
        <p:txBody>
          <a:bodyPr>
            <a:normAutofit/>
          </a:bodyPr>
          <a:lstStyle/>
          <a:p>
            <a:pPr eaLnBrk="1" fontAlgn="auto" hangingPunct="1">
              <a:spcAft>
                <a:spcPts val="0"/>
              </a:spcAft>
              <a:defRPr/>
            </a:pPr>
            <a:r>
              <a:rPr lang="en-US" sz="1000" dirty="0" smtClean="0">
                <a:solidFill>
                  <a:schemeClr val="accent6">
                    <a:lumMod val="50000"/>
                  </a:schemeClr>
                </a:solidFill>
                <a:latin typeface="Century Gothic" pitchFamily="34" charset="0"/>
              </a:rPr>
              <a:t>Exploring Research Administration from Concept to Commercialization</a:t>
            </a:r>
            <a:endParaRPr lang="en-US" sz="1000" dirty="0">
              <a:solidFill>
                <a:schemeClr val="accent6">
                  <a:lumMod val="50000"/>
                </a:schemeClr>
              </a:solidFill>
              <a:latin typeface="Century Gothic" pitchFamily="34" charset="0"/>
            </a:endParaRPr>
          </a:p>
        </p:txBody>
      </p:sp>
      <p:pic>
        <p:nvPicPr>
          <p:cNvPr id="20482" name="Picture 7" descr="Picture1.png"/>
          <p:cNvPicPr>
            <a:picLocks noChangeAspect="1"/>
          </p:cNvPicPr>
          <p:nvPr/>
        </p:nvPicPr>
        <p:blipFill>
          <a:blip r:embed="rId2" cstate="print"/>
          <a:srcRect l="18932"/>
          <a:stretch>
            <a:fillRect/>
          </a:stretch>
        </p:blipFill>
        <p:spPr bwMode="auto">
          <a:xfrm>
            <a:off x="7881938" y="-166688"/>
            <a:ext cx="1173162" cy="2938463"/>
          </a:xfrm>
          <a:prstGeom prst="rect">
            <a:avLst/>
          </a:prstGeom>
          <a:noFill/>
          <a:ln w="9525">
            <a:noFill/>
            <a:miter lim="800000"/>
            <a:headEnd/>
            <a:tailEnd/>
          </a:ln>
        </p:spPr>
      </p:pic>
      <p:pic>
        <p:nvPicPr>
          <p:cNvPr id="166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5757863" cy="536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820738" y="1474788"/>
            <a:ext cx="7956550" cy="5021262"/>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lgn="ctr" fontAlgn="auto">
              <a:spcAft>
                <a:spcPts val="0"/>
              </a:spcAft>
              <a:buFontTx/>
              <a:buNone/>
              <a:tabLst>
                <a:tab pos="292100" algn="l"/>
                <a:tab pos="571500" algn="l"/>
              </a:tabLst>
              <a:defRPr/>
            </a:pPr>
            <a:r>
              <a:rPr lang="en-US" sz="2400" dirty="0" smtClean="0">
                <a:solidFill>
                  <a:schemeClr val="bg2">
                    <a:lumMod val="25000"/>
                  </a:schemeClr>
                </a:solidFill>
                <a:effectLst>
                  <a:outerShdw blurRad="38100" dist="38100" dir="2700000" algn="tl">
                    <a:srgbClr val="000000">
                      <a:alpha val="43137"/>
                    </a:srgbClr>
                  </a:outerShdw>
                </a:effectLst>
                <a:latin typeface="Century" pitchFamily="18" charset="0"/>
              </a:rPr>
              <a:t>Animal Care and Use </a:t>
            </a:r>
            <a:r>
              <a:rPr lang="en-US" sz="2400" dirty="0">
                <a:solidFill>
                  <a:schemeClr val="bg2">
                    <a:lumMod val="25000"/>
                  </a:schemeClr>
                </a:solidFill>
                <a:effectLst>
                  <a:outerShdw blurRad="38100" dist="38100" dir="2700000" algn="tl">
                    <a:srgbClr val="000000">
                      <a:alpha val="43137"/>
                    </a:srgbClr>
                  </a:outerShdw>
                </a:effectLst>
                <a:latin typeface="Century" pitchFamily="18" charset="0"/>
              </a:rPr>
              <a:t>P</a:t>
            </a:r>
            <a:r>
              <a:rPr lang="en-US" sz="2400" dirty="0" smtClean="0">
                <a:solidFill>
                  <a:schemeClr val="bg2">
                    <a:lumMod val="25000"/>
                  </a:schemeClr>
                </a:solidFill>
                <a:effectLst>
                  <a:outerShdw blurRad="38100" dist="38100" dir="2700000" algn="tl">
                    <a:srgbClr val="000000">
                      <a:alpha val="43137"/>
                    </a:srgbClr>
                  </a:outerShdw>
                </a:effectLst>
                <a:latin typeface="Century" pitchFamily="18" charset="0"/>
              </a:rPr>
              <a:t>rogram Components</a:t>
            </a:r>
            <a:endParaRPr lang="en-US" sz="2400" dirty="0">
              <a:solidFill>
                <a:schemeClr val="bg2">
                  <a:lumMod val="25000"/>
                </a:schemeClr>
              </a:solidFill>
              <a:effectLst>
                <a:outerShdw blurRad="38100" dist="38100" dir="2700000" algn="tl">
                  <a:srgbClr val="000000">
                    <a:alpha val="43137"/>
                  </a:srgbClr>
                </a:outerShdw>
              </a:effectLst>
              <a:latin typeface="Century" pitchFamily="18"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grpSp>
        <p:nvGrpSpPr>
          <p:cNvPr id="8" name="Group 7"/>
          <p:cNvGrpSpPr>
            <a:grpSpLocks/>
          </p:cNvGrpSpPr>
          <p:nvPr/>
        </p:nvGrpSpPr>
        <p:grpSpPr bwMode="auto">
          <a:xfrm>
            <a:off x="864067" y="2434571"/>
            <a:ext cx="2438400" cy="2339975"/>
            <a:chOff x="816" y="1440"/>
            <a:chExt cx="1536" cy="1474"/>
          </a:xfrm>
          <a:solidFill>
            <a:schemeClr val="accent3">
              <a:lumMod val="75000"/>
            </a:schemeClr>
          </a:solidFill>
        </p:grpSpPr>
        <p:sp>
          <p:nvSpPr>
            <p:cNvPr id="11" name="Oval 8"/>
            <p:cNvSpPr>
              <a:spLocks noChangeArrowheads="1"/>
            </p:cNvSpPr>
            <p:nvPr/>
          </p:nvSpPr>
          <p:spPr bwMode="auto">
            <a:xfrm>
              <a:off x="816" y="1440"/>
              <a:ext cx="1536" cy="1474"/>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en-US" b="0">
                <a:latin typeface="+mn-lt"/>
              </a:endParaRPr>
            </a:p>
          </p:txBody>
        </p:sp>
        <p:sp>
          <p:nvSpPr>
            <p:cNvPr id="13" name="Text Box 9"/>
            <p:cNvSpPr txBox="1">
              <a:spLocks noChangeArrowheads="1"/>
            </p:cNvSpPr>
            <p:nvPr/>
          </p:nvSpPr>
          <p:spPr bwMode="auto">
            <a:xfrm>
              <a:off x="1048" y="1663"/>
              <a:ext cx="1000" cy="288"/>
            </a:xfrm>
            <a:prstGeom prst="rect">
              <a:avLst/>
            </a:prstGeom>
            <a:grp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400" b="0" dirty="0">
                  <a:solidFill>
                    <a:schemeClr val="accent4">
                      <a:lumMod val="60000"/>
                      <a:lumOff val="40000"/>
                    </a:schemeClr>
                  </a:solidFill>
                </a:rPr>
                <a:t>AV &amp; Staff</a:t>
              </a:r>
            </a:p>
          </p:txBody>
        </p:sp>
      </p:grpSp>
      <p:pic>
        <p:nvPicPr>
          <p:cNvPr id="14" name="Picture 2"/>
          <p:cNvPicPr>
            <a:picLocks noGrp="1" noChangeAspect="1" noChangeArrowheads="1"/>
          </p:cNvPicPr>
          <p:nvPr>
            <p:ph idx="1"/>
          </p:nvPr>
        </p:nvPicPr>
        <p:blipFill>
          <a:blip r:embed="rId3" cstate="print">
            <a:duotone>
              <a:prstClr val="black"/>
              <a:schemeClr val="accent6">
                <a:tint val="45000"/>
                <a:satMod val="400000"/>
              </a:schemeClr>
            </a:duotone>
            <a:extLst/>
          </a:blip>
          <a:srcRect/>
          <a:stretch>
            <a:fillRect/>
          </a:stretch>
        </p:blipFill>
        <p:spPr>
          <a:xfrm>
            <a:off x="2390881" y="2863840"/>
            <a:ext cx="2523963" cy="2353260"/>
          </a:xfrm>
          <a:extLst/>
        </p:spPr>
      </p:pic>
      <p:grpSp>
        <p:nvGrpSpPr>
          <p:cNvPr id="15" name="Group 10"/>
          <p:cNvGrpSpPr>
            <a:grpSpLocks/>
          </p:cNvGrpSpPr>
          <p:nvPr/>
        </p:nvGrpSpPr>
        <p:grpSpPr bwMode="auto">
          <a:xfrm>
            <a:off x="1171681" y="3936276"/>
            <a:ext cx="2438400" cy="2339975"/>
            <a:chOff x="912" y="2414"/>
            <a:chExt cx="1536" cy="1474"/>
          </a:xfrm>
          <a:solidFill>
            <a:schemeClr val="accent2">
              <a:lumMod val="75000"/>
            </a:schemeClr>
          </a:solidFill>
        </p:grpSpPr>
        <p:sp>
          <p:nvSpPr>
            <p:cNvPr id="16" name="Oval 11"/>
            <p:cNvSpPr>
              <a:spLocks noChangeArrowheads="1"/>
            </p:cNvSpPr>
            <p:nvPr/>
          </p:nvSpPr>
          <p:spPr bwMode="auto">
            <a:xfrm>
              <a:off x="912" y="2414"/>
              <a:ext cx="1536" cy="1474"/>
            </a:xfrm>
            <a:prstGeom prst="ellipse">
              <a:avLst/>
            </a:prstGeom>
            <a:grpFill/>
            <a:ln w="9525">
              <a:solidFill>
                <a:schemeClr val="tx1"/>
              </a:solidFill>
              <a:round/>
              <a:headEnd/>
              <a:tailEnd/>
            </a:ln>
          </p:spPr>
          <p:txBody>
            <a:bodyPr wrap="none" anchor="ctr"/>
            <a:lstStyle/>
            <a:p>
              <a:pPr algn="ctr" eaLnBrk="0" fontAlgn="auto" hangingPunct="0">
                <a:spcBef>
                  <a:spcPts val="0"/>
                </a:spcBef>
                <a:spcAft>
                  <a:spcPts val="0"/>
                </a:spcAft>
                <a:defRPr/>
              </a:pPr>
              <a:endParaRPr lang="en-US" altLang="en-US" sz="2400">
                <a:latin typeface="Abadi MT Condensed Light" pitchFamily="34" charset="0"/>
              </a:endParaRPr>
            </a:p>
          </p:txBody>
        </p:sp>
        <p:sp>
          <p:nvSpPr>
            <p:cNvPr id="17" name="Text Box 12"/>
            <p:cNvSpPr txBox="1">
              <a:spLocks noChangeArrowheads="1"/>
            </p:cNvSpPr>
            <p:nvPr/>
          </p:nvSpPr>
          <p:spPr bwMode="auto">
            <a:xfrm>
              <a:off x="1157" y="3215"/>
              <a:ext cx="1109" cy="288"/>
            </a:xfrm>
            <a:prstGeom prst="rect">
              <a:avLst/>
            </a:prstGeom>
            <a:grp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400" b="0" dirty="0">
                  <a:solidFill>
                    <a:schemeClr val="accent4">
                      <a:lumMod val="60000"/>
                      <a:lumOff val="40000"/>
                    </a:schemeClr>
                  </a:solidFill>
                </a:rPr>
                <a:t>Investigator</a:t>
              </a:r>
            </a:p>
          </p:txBody>
        </p:sp>
      </p:grpSp>
      <p:sp>
        <p:nvSpPr>
          <p:cNvPr id="20" name="Text Box 14"/>
          <p:cNvSpPr txBox="1">
            <a:spLocks noChangeArrowheads="1"/>
          </p:cNvSpPr>
          <p:nvPr/>
        </p:nvSpPr>
        <p:spPr bwMode="auto">
          <a:xfrm>
            <a:off x="5943600" y="2774950"/>
            <a:ext cx="2362200" cy="1196975"/>
          </a:xfrm>
          <a:prstGeom prst="rect">
            <a:avLst/>
          </a:prstGeom>
          <a:solidFill>
            <a:schemeClr val="bg2">
              <a:lumMod val="75000"/>
            </a:schemeClr>
          </a:solidFill>
          <a:ln>
            <a:solidFill>
              <a:schemeClr val="bg2">
                <a:lumMod val="50000"/>
              </a:schemeClr>
            </a:solidFill>
          </a:ln>
          <a:extLst/>
        </p:spPr>
        <p:txBody>
          <a:bodyPr>
            <a:spAutoFit/>
          </a:bodyPr>
          <a:lstStyle/>
          <a:p>
            <a:pPr algn="ctr" eaLnBrk="0" hangingPunct="0">
              <a:defRPr/>
            </a:pPr>
            <a:r>
              <a:rPr lang="en-US" altLang="en-US" sz="2400" dirty="0">
                <a:solidFill>
                  <a:schemeClr val="bg2">
                    <a:lumMod val="25000"/>
                  </a:schemeClr>
                </a:solidFill>
                <a:latin typeface="Century Gothic" pitchFamily="34" charset="0"/>
              </a:rPr>
              <a:t>IO &amp;</a:t>
            </a:r>
          </a:p>
          <a:p>
            <a:pPr algn="ctr" eaLnBrk="0" hangingPunct="0">
              <a:defRPr/>
            </a:pPr>
            <a:r>
              <a:rPr lang="en-US" altLang="en-US" sz="2400" dirty="0">
                <a:solidFill>
                  <a:schemeClr val="bg2">
                    <a:lumMod val="25000"/>
                  </a:schemeClr>
                </a:solidFill>
                <a:latin typeface="Century Gothic" pitchFamily="34" charset="0"/>
              </a:rPr>
              <a:t>Administration</a:t>
            </a:r>
          </a:p>
          <a:p>
            <a:pPr algn="ctr" eaLnBrk="0" hangingPunct="0">
              <a:defRPr/>
            </a:pPr>
            <a:endParaRPr lang="en-US" altLang="en-US" sz="2400" dirty="0"/>
          </a:p>
        </p:txBody>
      </p:sp>
      <p:sp>
        <p:nvSpPr>
          <p:cNvPr id="21" name="Line 15"/>
          <p:cNvSpPr>
            <a:spLocks noChangeShapeType="1"/>
          </p:cNvSpPr>
          <p:nvPr/>
        </p:nvSpPr>
        <p:spPr bwMode="auto">
          <a:xfrm>
            <a:off x="2971800" y="2898775"/>
            <a:ext cx="2933700" cy="37782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2" name="Line 16"/>
          <p:cNvSpPr>
            <a:spLocks noChangeShapeType="1"/>
          </p:cNvSpPr>
          <p:nvPr/>
        </p:nvSpPr>
        <p:spPr bwMode="auto">
          <a:xfrm flipV="1">
            <a:off x="4343400" y="3375025"/>
            <a:ext cx="1600200" cy="35877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3" name="Line 17"/>
          <p:cNvSpPr>
            <a:spLocks noChangeShapeType="1"/>
          </p:cNvSpPr>
          <p:nvPr/>
        </p:nvSpPr>
        <p:spPr bwMode="auto">
          <a:xfrm flipV="1">
            <a:off x="3200400" y="3505200"/>
            <a:ext cx="2743200" cy="2286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59407" name="TextBox 2"/>
          <p:cNvSpPr txBox="1">
            <a:spLocks noChangeArrowheads="1"/>
          </p:cNvSpPr>
          <p:nvPr/>
        </p:nvSpPr>
        <p:spPr bwMode="auto">
          <a:xfrm>
            <a:off x="5410200" y="4424363"/>
            <a:ext cx="3276600" cy="1616075"/>
          </a:xfrm>
          <a:prstGeom prst="rect">
            <a:avLst/>
          </a:prstGeom>
          <a:noFill/>
          <a:ln w="9525">
            <a:noFill/>
            <a:miter lim="800000"/>
            <a:headEnd/>
            <a:tailEnd/>
          </a:ln>
        </p:spPr>
        <p:txBody>
          <a:bodyPr>
            <a:spAutoFit/>
          </a:bodyPr>
          <a:lstStyle/>
          <a:p>
            <a:pPr algn="ctr"/>
            <a:r>
              <a:rPr lang="en-US" sz="2000" dirty="0">
                <a:solidFill>
                  <a:schemeClr val="bg2">
                    <a:lumMod val="25000"/>
                  </a:schemeClr>
                </a:solidFill>
                <a:latin typeface="Century Gothic" pitchFamily="34" charset="0"/>
              </a:rPr>
              <a:t>Each component must make its contribution so that the whole is greater than the sum of the parts.</a:t>
            </a:r>
          </a:p>
        </p:txBody>
      </p:sp>
      <p:sp>
        <p:nvSpPr>
          <p:cNvPr id="3" name="Date Placeholder 2"/>
          <p:cNvSpPr>
            <a:spLocks noGrp="1"/>
          </p:cNvSpPr>
          <p:nvPr>
            <p:ph type="dt" sz="half" idx="10"/>
          </p:nvPr>
        </p:nvSpPr>
        <p:spPr/>
        <p:txBody>
          <a:bodyPr/>
          <a:lstStyle/>
          <a:p>
            <a:pPr>
              <a:defRPr/>
            </a:pPr>
            <a:fld id="{6E21E681-7CE9-49FF-92CD-B9277CAA9FFD}" type="datetime1">
              <a:rPr lang="en-US" smtClean="0"/>
              <a:t>7/13/2012</a:t>
            </a:fld>
            <a:endParaRPr lang="en-US"/>
          </a:p>
        </p:txBody>
      </p:sp>
    </p:spTree>
    <p:extLst>
      <p:ext uri="{BB962C8B-B14F-4D97-AF65-F5344CB8AC3E}">
        <p14:creationId xmlns:p14="http://schemas.microsoft.com/office/powerpoint/2010/main" val="67308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animBg="1"/>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19200"/>
            <a:ext cx="8401050" cy="5019675"/>
          </a:xfrm>
          <a:prstGeom prst="rect">
            <a:avLst/>
          </a:prstGeom>
          <a:noFill/>
          <a:ln>
            <a:miter lim="800000"/>
            <a:headEnd/>
            <a:tailEnd/>
          </a:ln>
        </p:spPr>
        <p:txBody>
          <a:bodyPr/>
          <a:lstStyle/>
          <a:p>
            <a:pPr lvl="0" algn="ctr"/>
            <a:r>
              <a:rPr lang="en-US" sz="2800" u="sng" dirty="0" smtClean="0">
                <a:solidFill>
                  <a:srgbClr val="CC9900"/>
                </a:solidFill>
                <a:latin typeface="Century" pitchFamily="18" charset="0"/>
                <a:cs typeface="Times New Roman" pitchFamily="18" charset="0"/>
              </a:rPr>
              <a:t>Responsibilities of the IACUC</a:t>
            </a:r>
          </a:p>
          <a:p>
            <a:pPr lvl="0" algn="ctr"/>
            <a:endParaRPr lang="en-US" sz="1400" u="sng" dirty="0">
              <a:solidFill>
                <a:schemeClr val="bg2">
                  <a:lumMod val="25000"/>
                </a:schemeClr>
              </a:solidFill>
              <a:latin typeface="+mn-lt"/>
              <a:cs typeface="Times New Roman" pitchFamily="18" charset="0"/>
            </a:endParaRPr>
          </a:p>
          <a:p>
            <a:pPr marL="285750" lvl="0" indent="-285750">
              <a:buFont typeface="Wingdings" pitchFamily="2" charset="2"/>
              <a:buChar char="Ø"/>
            </a:pPr>
            <a:r>
              <a:rPr lang="en-US" sz="1400" dirty="0" smtClean="0">
                <a:solidFill>
                  <a:schemeClr val="bg2">
                    <a:lumMod val="25000"/>
                  </a:schemeClr>
                </a:solidFill>
                <a:latin typeface="Century" pitchFamily="18" charset="0"/>
                <a:cs typeface="Times New Roman" pitchFamily="18" charset="0"/>
              </a:rPr>
              <a:t>At </a:t>
            </a:r>
            <a:r>
              <a:rPr lang="en-US" sz="1400" dirty="0">
                <a:solidFill>
                  <a:schemeClr val="bg2">
                    <a:lumMod val="25000"/>
                  </a:schemeClr>
                </a:solidFill>
                <a:latin typeface="Century" pitchFamily="18" charset="0"/>
                <a:cs typeface="Times New Roman" pitchFamily="18" charset="0"/>
              </a:rPr>
              <a:t>least once every 6 months, review the research facility's program, inspect all of the animal facilities, including animal study areas/ satellite facilities, using USDA Regulations &amp; The Guide as criteria</a:t>
            </a:r>
            <a:r>
              <a:rPr lang="en-US" sz="1400" dirty="0" smtClean="0">
                <a:solidFill>
                  <a:schemeClr val="bg2">
                    <a:lumMod val="25000"/>
                  </a:schemeClr>
                </a:solidFill>
                <a:latin typeface="Century" pitchFamily="18" charset="0"/>
                <a:cs typeface="Times New Roman" pitchFamily="18" charset="0"/>
              </a:rPr>
              <a:t>.</a:t>
            </a:r>
          </a:p>
          <a:p>
            <a:pPr lvl="0"/>
            <a:endParaRPr lang="en-US" sz="1400" dirty="0">
              <a:solidFill>
                <a:schemeClr val="bg2">
                  <a:lumMod val="25000"/>
                </a:schemeClr>
              </a:solidFill>
              <a:latin typeface="Century" pitchFamily="18" charset="0"/>
              <a:cs typeface="Times New Roman" pitchFamily="18" charset="0"/>
            </a:endParaRPr>
          </a:p>
          <a:p>
            <a:pPr marL="285750" lvl="0" indent="-285750">
              <a:buFont typeface="Wingdings" pitchFamily="2" charset="2"/>
              <a:buChar char="Ø"/>
            </a:pPr>
            <a:r>
              <a:rPr lang="en-US" sz="1400" dirty="0">
                <a:solidFill>
                  <a:schemeClr val="bg2">
                    <a:lumMod val="25000"/>
                  </a:schemeClr>
                </a:solidFill>
                <a:latin typeface="Century" pitchFamily="18" charset="0"/>
                <a:cs typeface="Times New Roman" pitchFamily="18" charset="0"/>
              </a:rPr>
              <a:t>Prepare reports of IACUC evaluations and submit them to the Institutional Official (</a:t>
            </a:r>
            <a:r>
              <a:rPr lang="en-US" sz="1400" dirty="0" smtClean="0">
                <a:solidFill>
                  <a:schemeClr val="bg2">
                    <a:lumMod val="25000"/>
                  </a:schemeClr>
                </a:solidFill>
                <a:latin typeface="Century" pitchFamily="18" charset="0"/>
                <a:cs typeface="Times New Roman" pitchFamily="18" charset="0"/>
              </a:rPr>
              <a:t>IO) </a:t>
            </a:r>
          </a:p>
          <a:p>
            <a:pPr lvl="0"/>
            <a:endParaRPr lang="en-US" sz="1400" dirty="0">
              <a:solidFill>
                <a:schemeClr val="bg2">
                  <a:lumMod val="25000"/>
                </a:schemeClr>
              </a:solidFill>
              <a:latin typeface="Century" pitchFamily="18" charset="0"/>
              <a:cs typeface="Times New Roman" pitchFamily="18" charset="0"/>
            </a:endParaRPr>
          </a:p>
          <a:p>
            <a:pPr marL="285750" lvl="0" indent="-285750">
              <a:buFont typeface="Wingdings" pitchFamily="2" charset="2"/>
              <a:buChar char="Ø"/>
            </a:pPr>
            <a:r>
              <a:rPr lang="en-US" sz="1400" dirty="0" smtClean="0">
                <a:solidFill>
                  <a:schemeClr val="bg2">
                    <a:lumMod val="25000"/>
                  </a:schemeClr>
                </a:solidFill>
                <a:latin typeface="Century" pitchFamily="18" charset="0"/>
                <a:cs typeface="Times New Roman" pitchFamily="18" charset="0"/>
              </a:rPr>
              <a:t>Review </a:t>
            </a:r>
            <a:r>
              <a:rPr lang="en-US" sz="1400" dirty="0">
                <a:solidFill>
                  <a:schemeClr val="bg2">
                    <a:lumMod val="25000"/>
                  </a:schemeClr>
                </a:solidFill>
                <a:latin typeface="Century" pitchFamily="18" charset="0"/>
                <a:cs typeface="Times New Roman" pitchFamily="18" charset="0"/>
              </a:rPr>
              <a:t>and investigate legitimate concerns involving the care and use of animals at the Research Facility resulting from public complaints or from reports of non- compliance with PHS policy received from facility personnel or employees. Serious or continuing non-compliance must be reported to the Office Laboratory Animal Welfare (OLAW). </a:t>
            </a:r>
            <a:endParaRPr lang="en-US" sz="1400" dirty="0" smtClean="0">
              <a:solidFill>
                <a:schemeClr val="bg2">
                  <a:lumMod val="25000"/>
                </a:schemeClr>
              </a:solidFill>
              <a:latin typeface="Century" pitchFamily="18" charset="0"/>
              <a:cs typeface="Times New Roman" pitchFamily="18" charset="0"/>
            </a:endParaRPr>
          </a:p>
          <a:p>
            <a:pPr lvl="0"/>
            <a:endParaRPr lang="en-US" sz="1400" dirty="0">
              <a:solidFill>
                <a:schemeClr val="bg2">
                  <a:lumMod val="25000"/>
                </a:schemeClr>
              </a:solidFill>
              <a:latin typeface="Century" pitchFamily="18" charset="0"/>
              <a:cs typeface="Times New Roman" pitchFamily="18" charset="0"/>
            </a:endParaRPr>
          </a:p>
          <a:p>
            <a:pPr marL="285750" lvl="0" indent="-285750">
              <a:buFont typeface="Wingdings" pitchFamily="2" charset="2"/>
              <a:buChar char="Ø"/>
            </a:pPr>
            <a:r>
              <a:rPr lang="en-US" sz="1400" dirty="0">
                <a:solidFill>
                  <a:schemeClr val="bg2">
                    <a:lumMod val="25000"/>
                  </a:schemeClr>
                </a:solidFill>
                <a:latin typeface="Century" pitchFamily="18" charset="0"/>
                <a:cs typeface="Times New Roman" pitchFamily="18" charset="0"/>
              </a:rPr>
              <a:t>If noncompliance with PHS Policy is verified, the activity will be suspended; take corrective action and report to funding agency and USDA. </a:t>
            </a:r>
            <a:endParaRPr lang="en-US" sz="1400" dirty="0" smtClean="0">
              <a:solidFill>
                <a:schemeClr val="bg2">
                  <a:lumMod val="25000"/>
                </a:schemeClr>
              </a:solidFill>
              <a:latin typeface="Century" pitchFamily="18" charset="0"/>
              <a:cs typeface="Times New Roman" pitchFamily="18" charset="0"/>
            </a:endParaRPr>
          </a:p>
          <a:p>
            <a:pPr lvl="0"/>
            <a:endParaRPr lang="en-US" sz="1400" dirty="0">
              <a:cs typeface="Times New Roman" pitchFamily="18"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pic>
        <p:nvPicPr>
          <p:cNvPr id="7" name="Picture 17" descr="iacuc_header_3"/>
          <p:cNvPicPr>
            <a:picLocks noChangeAspect="1" noChangeArrowheads="1"/>
          </p:cNvPicPr>
          <p:nvPr/>
        </p:nvPicPr>
        <p:blipFill>
          <a:blip r:embed="rId3" cstate="print"/>
          <a:srcRect/>
          <a:stretch>
            <a:fillRect/>
          </a:stretch>
        </p:blipFill>
        <p:spPr bwMode="auto">
          <a:xfrm>
            <a:off x="1295400" y="5257800"/>
            <a:ext cx="6019800" cy="914400"/>
          </a:xfrm>
          <a:prstGeom prst="rect">
            <a:avLst/>
          </a:prstGeom>
          <a:noFill/>
        </p:spPr>
      </p:pic>
      <p:sp>
        <p:nvSpPr>
          <p:cNvPr id="3" name="Date Placeholder 2"/>
          <p:cNvSpPr>
            <a:spLocks noGrp="1"/>
          </p:cNvSpPr>
          <p:nvPr>
            <p:ph type="dt" sz="half" idx="10"/>
          </p:nvPr>
        </p:nvSpPr>
        <p:spPr/>
        <p:txBody>
          <a:bodyPr/>
          <a:lstStyle/>
          <a:p>
            <a:pPr>
              <a:defRPr/>
            </a:pPr>
            <a:fld id="{55894C2F-3A37-4A9A-BC52-7D9CEF54B52C}" type="datetime1">
              <a:rPr lang="en-US" smtClean="0"/>
              <a:t>7/13/2012</a:t>
            </a:fld>
            <a:endParaRPr lang="en-US"/>
          </a:p>
        </p:txBody>
      </p:sp>
    </p:spTree>
    <p:extLst>
      <p:ext uri="{BB962C8B-B14F-4D97-AF65-F5344CB8AC3E}">
        <p14:creationId xmlns:p14="http://schemas.microsoft.com/office/powerpoint/2010/main" val="4149904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04925"/>
            <a:ext cx="7956550"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pic>
        <p:nvPicPr>
          <p:cNvPr id="8" name="Picture 2" descr="scan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276350"/>
            <a:ext cx="8385492" cy="4837784"/>
          </a:xfrm>
          <a:prstGeom prst="rect">
            <a:avLst/>
          </a:prstGeom>
          <a:noFill/>
          <a:extLst>
            <a:ext uri="{909E8E84-426E-40DD-AFC4-6F175D3DCCD1}">
              <a14:hiddenFill xmlns:a14="http://schemas.microsoft.com/office/drawing/2010/main">
                <a:solidFill>
                  <a:srgbClr val="FFFFFF"/>
                </a:solidFill>
              </a14:hiddenFill>
            </a:ext>
          </a:extLst>
        </p:spPr>
      </p:pic>
      <p:pic>
        <p:nvPicPr>
          <p:cNvPr id="153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537" y="216694"/>
            <a:ext cx="206692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fld id="{2E5FE4D4-7A29-4867-A595-4B4F83D5446E}" type="datetime1">
              <a:rPr lang="en-US" smtClean="0"/>
              <a:t>7/13/2012</a:t>
            </a:fld>
            <a:endParaRPr lang="en-US"/>
          </a:p>
        </p:txBody>
      </p:sp>
    </p:spTree>
    <p:extLst>
      <p:ext uri="{BB962C8B-B14F-4D97-AF65-F5344CB8AC3E}">
        <p14:creationId xmlns:p14="http://schemas.microsoft.com/office/powerpoint/2010/main" val="26417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1683"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2800" u="sng" dirty="0">
                <a:solidFill>
                  <a:srgbClr val="CC9900"/>
                </a:solidFill>
                <a:latin typeface="Century" pitchFamily="18" charset="0"/>
                <a:cs typeface="Arial" pitchFamily="34" charset="0"/>
              </a:rPr>
              <a:t>IACUC </a:t>
            </a:r>
            <a:r>
              <a:rPr lang="en-US" sz="2800" u="sng" dirty="0" smtClean="0">
                <a:solidFill>
                  <a:srgbClr val="CC9900"/>
                </a:solidFill>
                <a:latin typeface="Century" pitchFamily="18" charset="0"/>
                <a:cs typeface="Arial" pitchFamily="34" charset="0"/>
              </a:rPr>
              <a:t>ACTIONS</a:t>
            </a:r>
            <a:endParaRPr lang="en-US" sz="2800" u="sng" dirty="0">
              <a:solidFill>
                <a:srgbClr val="CC9900"/>
              </a:solidFill>
              <a:latin typeface="Century" pitchFamily="18" charset="0"/>
              <a:cs typeface="Arial" pitchFamily="34" charset="0"/>
            </a:endParaRPr>
          </a:p>
          <a:p>
            <a:pPr marL="228600">
              <a:spcBef>
                <a:spcPct val="20000"/>
              </a:spcBef>
              <a:buClr>
                <a:schemeClr val="accent1"/>
              </a:buClr>
              <a:buSzPct val="70000"/>
              <a:tabLst>
                <a:tab pos="292100" algn="l"/>
                <a:tab pos="571500" algn="l"/>
              </a:tabLst>
            </a:pPr>
            <a:endParaRPr lang="en-US" sz="2000" u="sng" dirty="0">
              <a:solidFill>
                <a:srgbClr val="404040"/>
              </a:solidFill>
              <a:latin typeface="Century" pitchFamily="18" charset="0"/>
            </a:endParaRPr>
          </a:p>
          <a:p>
            <a:pPr marL="1143000" lvl="2" indent="-228600">
              <a:spcBef>
                <a:spcPct val="20000"/>
              </a:spcBef>
              <a:buClr>
                <a:schemeClr val="accent1"/>
              </a:buClr>
              <a:buSzPct val="70000"/>
              <a:buFont typeface="Wingdings" pitchFamily="2" charset="2"/>
              <a:buChar char="Ø"/>
              <a:tabLst>
                <a:tab pos="292100" algn="l"/>
                <a:tab pos="571500" algn="l"/>
              </a:tabLst>
            </a:pPr>
            <a:r>
              <a:rPr lang="en-US" sz="2000" u="sng" dirty="0">
                <a:solidFill>
                  <a:schemeClr val="bg2">
                    <a:lumMod val="25000"/>
                  </a:schemeClr>
                </a:solidFill>
                <a:latin typeface="Century" pitchFamily="18" charset="0"/>
                <a:cs typeface="Arial" pitchFamily="34" charset="0"/>
              </a:rPr>
              <a:t>Full Approval</a:t>
            </a:r>
            <a:r>
              <a:rPr lang="en-US" sz="2000" dirty="0">
                <a:solidFill>
                  <a:schemeClr val="bg2">
                    <a:lumMod val="25000"/>
                  </a:schemeClr>
                </a:solidFill>
                <a:latin typeface="Century" pitchFamily="18" charset="0"/>
                <a:cs typeface="Arial" pitchFamily="34" charset="0"/>
              </a:rPr>
              <a:t> is given when the submitted protocol meets ALL of the committee’s requests and requirements</a:t>
            </a:r>
            <a:r>
              <a:rPr lang="en-US" sz="2000" dirty="0" smtClean="0">
                <a:solidFill>
                  <a:schemeClr val="bg2">
                    <a:lumMod val="25000"/>
                  </a:schemeClr>
                </a:solidFill>
                <a:latin typeface="Century" pitchFamily="18" charset="0"/>
                <a:cs typeface="Arial" pitchFamily="34" charset="0"/>
              </a:rPr>
              <a:t>.</a:t>
            </a:r>
          </a:p>
          <a:p>
            <a:pPr lvl="2">
              <a:spcBef>
                <a:spcPct val="20000"/>
              </a:spcBef>
              <a:buClr>
                <a:schemeClr val="accent1"/>
              </a:buClr>
              <a:buSzPct val="70000"/>
              <a:tabLst>
                <a:tab pos="292100" algn="l"/>
                <a:tab pos="571500" algn="l"/>
              </a:tabLst>
            </a:pPr>
            <a:endParaRPr lang="en-US" sz="2000" dirty="0" smtClean="0">
              <a:solidFill>
                <a:schemeClr val="bg2">
                  <a:lumMod val="25000"/>
                </a:schemeClr>
              </a:solidFill>
              <a:latin typeface="Century" pitchFamily="18" charset="0"/>
              <a:cs typeface="Arial" pitchFamily="34" charset="0"/>
            </a:endParaRPr>
          </a:p>
          <a:p>
            <a:pPr marL="1143000" lvl="2" indent="-228600">
              <a:spcBef>
                <a:spcPct val="20000"/>
              </a:spcBef>
              <a:buClr>
                <a:schemeClr val="accent1"/>
              </a:buClr>
              <a:buSzPct val="70000"/>
              <a:buFont typeface="Wingdings" pitchFamily="2" charset="2"/>
              <a:buChar char="Ø"/>
              <a:tabLst>
                <a:tab pos="292100" algn="l"/>
                <a:tab pos="571500" algn="l"/>
              </a:tabLst>
            </a:pPr>
            <a:r>
              <a:rPr lang="en-US" sz="2000" dirty="0" smtClean="0">
                <a:solidFill>
                  <a:schemeClr val="bg2">
                    <a:lumMod val="25000"/>
                  </a:schemeClr>
                </a:solidFill>
                <a:latin typeface="Century" pitchFamily="18" charset="0"/>
                <a:cs typeface="Arial" pitchFamily="34" charset="0"/>
              </a:rPr>
              <a:t>To </a:t>
            </a:r>
            <a:r>
              <a:rPr lang="en-US" sz="2000" u="sng" dirty="0">
                <a:solidFill>
                  <a:schemeClr val="bg2">
                    <a:lumMod val="25000"/>
                  </a:schemeClr>
                </a:solidFill>
                <a:latin typeface="Century" pitchFamily="18" charset="0"/>
                <a:cs typeface="Arial" pitchFamily="34" charset="0"/>
              </a:rPr>
              <a:t>Table</a:t>
            </a:r>
            <a:r>
              <a:rPr lang="en-US" sz="2000" dirty="0">
                <a:solidFill>
                  <a:schemeClr val="bg2">
                    <a:lumMod val="25000"/>
                  </a:schemeClr>
                </a:solidFill>
                <a:latin typeface="Century" pitchFamily="18" charset="0"/>
                <a:cs typeface="Arial" pitchFamily="34" charset="0"/>
              </a:rPr>
              <a:t> or </a:t>
            </a:r>
            <a:r>
              <a:rPr lang="en-US" sz="2000" u="sng" dirty="0">
                <a:solidFill>
                  <a:schemeClr val="bg2">
                    <a:lumMod val="25000"/>
                  </a:schemeClr>
                </a:solidFill>
                <a:latin typeface="Century" pitchFamily="18" charset="0"/>
                <a:cs typeface="Arial" pitchFamily="34" charset="0"/>
              </a:rPr>
              <a:t>Withhold Approval</a:t>
            </a:r>
            <a:r>
              <a:rPr lang="en-US" sz="2000" dirty="0">
                <a:solidFill>
                  <a:schemeClr val="bg2">
                    <a:lumMod val="25000"/>
                  </a:schemeClr>
                </a:solidFill>
                <a:latin typeface="Century" pitchFamily="18" charset="0"/>
                <a:cs typeface="Arial" pitchFamily="34" charset="0"/>
              </a:rPr>
              <a:t> is an option when a submission does not meet basic requirements or acceptable standards.</a:t>
            </a:r>
          </a:p>
          <a:p>
            <a:pPr marL="1143000" lvl="2" indent="-228600">
              <a:spcBef>
                <a:spcPct val="20000"/>
              </a:spcBef>
              <a:buClr>
                <a:schemeClr val="accent1"/>
              </a:buClr>
              <a:buSzPct val="70000"/>
              <a:buFont typeface="Wingdings" pitchFamily="2" charset="2"/>
              <a:buChar char="Ø"/>
              <a:tabLst>
                <a:tab pos="292100" algn="l"/>
                <a:tab pos="571500" algn="l"/>
              </a:tabLst>
            </a:pPr>
            <a:endParaRPr lang="en-US" sz="2000" dirty="0">
              <a:solidFill>
                <a:schemeClr val="bg2">
                  <a:lumMod val="25000"/>
                </a:schemeClr>
              </a:solidFill>
              <a:latin typeface="Century" pitchFamily="18" charset="0"/>
              <a:cs typeface="Arial" pitchFamily="34" charset="0"/>
            </a:endParaRPr>
          </a:p>
          <a:p>
            <a:pPr marL="1143000" lvl="2" indent="-228600">
              <a:spcBef>
                <a:spcPct val="20000"/>
              </a:spcBef>
              <a:buClr>
                <a:schemeClr val="accent1"/>
              </a:buClr>
              <a:buSzPct val="70000"/>
              <a:buFont typeface="Wingdings" pitchFamily="2" charset="2"/>
              <a:buChar char="Ø"/>
              <a:tabLst>
                <a:tab pos="292100" algn="l"/>
                <a:tab pos="571500" algn="l"/>
              </a:tabLst>
            </a:pPr>
            <a:r>
              <a:rPr lang="en-US" sz="2000" u="sng" dirty="0">
                <a:solidFill>
                  <a:schemeClr val="bg2">
                    <a:lumMod val="25000"/>
                  </a:schemeClr>
                </a:solidFill>
                <a:latin typeface="Century" pitchFamily="18" charset="0"/>
                <a:cs typeface="Arial" pitchFamily="34" charset="0"/>
              </a:rPr>
              <a:t>Suspension</a:t>
            </a:r>
            <a:r>
              <a:rPr lang="en-US" sz="2000" dirty="0">
                <a:solidFill>
                  <a:schemeClr val="bg2">
                    <a:lumMod val="25000"/>
                  </a:schemeClr>
                </a:solidFill>
                <a:latin typeface="Century" pitchFamily="18" charset="0"/>
                <a:cs typeface="Arial" pitchFamily="34" charset="0"/>
              </a:rPr>
              <a:t> can occur when a researcher is found to be in serious violation of methods previously approved by the committee.</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1350"/>
          </a:xfrm>
          <a:prstGeom prst="rect">
            <a:avLst/>
          </a:prstGeom>
          <a:noFill/>
        </p:spPr>
        <p:txBody>
          <a:bodyPr>
            <a:spAutoFit/>
          </a:bodyPr>
          <a:lstStyle/>
          <a:p>
            <a:pPr algn="ctr">
              <a:defRPr/>
            </a:pPr>
            <a:r>
              <a:rPr lang="en-US" sz="3600" dirty="0">
                <a:solidFill>
                  <a:schemeClr val="accent6">
                    <a:lumMod val="75000"/>
                  </a:schemeClr>
                </a:solidFill>
                <a:effectLst>
                  <a:outerShdw blurRad="38100" dist="38100" dir="2700000" algn="tl">
                    <a:srgbClr val="C0C0C0"/>
                  </a:outerShdw>
                </a:effectLst>
                <a:latin typeface="Century Gothic" pitchFamily="34" charset="0"/>
              </a:rPr>
              <a:t>IACUC </a:t>
            </a:r>
          </a:p>
        </p:txBody>
      </p:sp>
      <p:sp>
        <p:nvSpPr>
          <p:cNvPr id="3" name="Date Placeholder 2"/>
          <p:cNvSpPr>
            <a:spLocks noGrp="1"/>
          </p:cNvSpPr>
          <p:nvPr>
            <p:ph type="dt" sz="half" idx="10"/>
          </p:nvPr>
        </p:nvSpPr>
        <p:spPr/>
        <p:txBody>
          <a:bodyPr/>
          <a:lstStyle/>
          <a:p>
            <a:pPr>
              <a:defRPr/>
            </a:pPr>
            <a:fld id="{6E35A654-556F-48FE-9CA8-CDD66D854929}" type="datetime1">
              <a:rPr lang="en-US" smtClean="0"/>
              <a:t>7/13/2012</a:t>
            </a:fld>
            <a:endParaRPr lang="en-US"/>
          </a:p>
        </p:txBody>
      </p:sp>
    </p:spTree>
    <p:extLst>
      <p:ext uri="{BB962C8B-B14F-4D97-AF65-F5344CB8AC3E}">
        <p14:creationId xmlns:p14="http://schemas.microsoft.com/office/powerpoint/2010/main" val="2031619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eaLnBrk="1" fontAlgn="auto" hangingPunct="1">
              <a:spcBef>
                <a:spcPts val="0"/>
              </a:spcBef>
              <a:spcAft>
                <a:spcPts val="0"/>
              </a:spcAft>
              <a:defRPr/>
            </a:pPr>
            <a:r>
              <a:rPr lang="en-US" sz="4000" b="1" cap="none" dirty="0" smtClean="0">
                <a:solidFill>
                  <a:srgbClr val="C17529">
                    <a:lumMod val="75000"/>
                  </a:srgbClr>
                </a:solidFill>
                <a:effectLst>
                  <a:outerShdw blurRad="38100" dist="38100" dir="2700000" algn="tl">
                    <a:srgbClr val="000000">
                      <a:alpha val="43137"/>
                    </a:srgbClr>
                  </a:outerShdw>
                </a:effectLst>
                <a:latin typeface="Century Gothic" pitchFamily="34" charset="0"/>
                <a:ea typeface="+mn-ea"/>
                <a:cs typeface="+mn-cs"/>
              </a:rPr>
              <a:t>IACUC</a:t>
            </a:r>
            <a:r>
              <a:rPr lang="en-US" b="1" cap="none" dirty="0" smtClean="0">
                <a:solidFill>
                  <a:srgbClr val="C17529">
                    <a:lumMod val="75000"/>
                  </a:srgbClr>
                </a:solidFill>
                <a:effectLst>
                  <a:outerShdw blurRad="38100" dist="38100" dir="2700000" algn="tl">
                    <a:srgbClr val="000000">
                      <a:alpha val="43137"/>
                    </a:srgbClr>
                  </a:outerShdw>
                </a:effectLst>
                <a:latin typeface="Century Gothic" pitchFamily="34" charset="0"/>
                <a:ea typeface="+mn-ea"/>
                <a:cs typeface="+mn-cs"/>
              </a:rPr>
              <a:t/>
            </a:r>
            <a:br>
              <a:rPr lang="en-US" b="1" cap="none" dirty="0" smtClean="0">
                <a:solidFill>
                  <a:srgbClr val="C17529">
                    <a:lumMod val="75000"/>
                  </a:srgbClr>
                </a:solidFill>
                <a:effectLst>
                  <a:outerShdw blurRad="38100" dist="38100" dir="2700000" algn="tl">
                    <a:srgbClr val="000000">
                      <a:alpha val="43137"/>
                    </a:srgbClr>
                  </a:outerShdw>
                </a:effectLst>
                <a:latin typeface="Century Gothic" pitchFamily="34" charset="0"/>
                <a:ea typeface="+mn-ea"/>
                <a:cs typeface="+mn-cs"/>
              </a:rPr>
            </a:br>
            <a:endParaRPr lang="en-US" dirty="0"/>
          </a:p>
        </p:txBody>
      </p:sp>
      <p:sp>
        <p:nvSpPr>
          <p:cNvPr id="3" name="Content Placeholder 2"/>
          <p:cNvSpPr>
            <a:spLocks noGrp="1"/>
          </p:cNvSpPr>
          <p:nvPr>
            <p:ph idx="1"/>
          </p:nvPr>
        </p:nvSpPr>
        <p:spPr/>
        <p:txBody>
          <a:bodyPr/>
          <a:lstStyle/>
          <a:p>
            <a:pPr marL="0" indent="0">
              <a:buNone/>
            </a:pPr>
            <a:r>
              <a:rPr lang="en-US" sz="2800" b="1" dirty="0">
                <a:solidFill>
                  <a:srgbClr val="CC9900"/>
                </a:solidFill>
                <a:latin typeface="Century" pitchFamily="18" charset="0"/>
                <a:cs typeface="Arial" pitchFamily="34" charset="0"/>
              </a:rPr>
              <a:t>What are the methods of protocol review</a:t>
            </a:r>
            <a:r>
              <a:rPr lang="en-US" sz="2800" b="1" dirty="0" smtClean="0">
                <a:solidFill>
                  <a:srgbClr val="CC9900"/>
                </a:solidFill>
                <a:latin typeface="Century" pitchFamily="18" charset="0"/>
                <a:cs typeface="Arial" pitchFamily="34" charset="0"/>
              </a:rPr>
              <a:t>?</a:t>
            </a:r>
          </a:p>
          <a:p>
            <a:pPr marL="0" indent="0">
              <a:buNone/>
            </a:pPr>
            <a:endParaRPr lang="en-US" sz="2800" b="1" dirty="0" smtClean="0">
              <a:latin typeface="Century" pitchFamily="18" charset="0"/>
              <a:cs typeface="Arial" pitchFamily="34" charset="0"/>
            </a:endParaRPr>
          </a:p>
          <a:p>
            <a:pPr>
              <a:lnSpc>
                <a:spcPct val="80000"/>
              </a:lnSpc>
              <a:buFont typeface="Wingdings" pitchFamily="2" charset="2"/>
              <a:buChar char="Ø"/>
            </a:pPr>
            <a:r>
              <a:rPr lang="en-US" sz="2400" dirty="0">
                <a:solidFill>
                  <a:schemeClr val="accent2">
                    <a:lumMod val="50000"/>
                  </a:schemeClr>
                </a:solidFill>
                <a:latin typeface="Century" pitchFamily="18" charset="0"/>
                <a:cs typeface="Arial" pitchFamily="34" charset="0"/>
              </a:rPr>
              <a:t>Only </a:t>
            </a:r>
            <a:r>
              <a:rPr lang="en-US" sz="2400" u="sng" dirty="0">
                <a:solidFill>
                  <a:schemeClr val="accent2">
                    <a:lumMod val="50000"/>
                  </a:schemeClr>
                </a:solidFill>
                <a:latin typeface="Century" pitchFamily="18" charset="0"/>
                <a:cs typeface="Arial" pitchFamily="34" charset="0"/>
              </a:rPr>
              <a:t>two</a:t>
            </a:r>
            <a:r>
              <a:rPr lang="en-US" sz="2400" dirty="0">
                <a:solidFill>
                  <a:schemeClr val="accent2">
                    <a:lumMod val="50000"/>
                  </a:schemeClr>
                </a:solidFill>
                <a:latin typeface="Century" pitchFamily="18" charset="0"/>
                <a:cs typeface="Arial" pitchFamily="34" charset="0"/>
              </a:rPr>
              <a:t> methods can be used to review protocols </a:t>
            </a:r>
            <a:r>
              <a:rPr lang="en-US" sz="2400" dirty="0" smtClean="0">
                <a:solidFill>
                  <a:schemeClr val="accent2">
                    <a:lumMod val="50000"/>
                  </a:schemeClr>
                </a:solidFill>
                <a:latin typeface="Century" pitchFamily="18" charset="0"/>
                <a:cs typeface="Arial" pitchFamily="34" charset="0"/>
              </a:rPr>
              <a:t>for:</a:t>
            </a:r>
            <a:endParaRPr lang="en-US" sz="2400" dirty="0">
              <a:solidFill>
                <a:schemeClr val="accent2">
                  <a:lumMod val="50000"/>
                </a:schemeClr>
              </a:solidFill>
              <a:latin typeface="Century" pitchFamily="18" charset="0"/>
              <a:cs typeface="Arial" pitchFamily="34" charset="0"/>
            </a:endParaRPr>
          </a:p>
          <a:p>
            <a:pPr lvl="1">
              <a:lnSpc>
                <a:spcPct val="80000"/>
              </a:lnSpc>
              <a:buFont typeface="Wingdings" pitchFamily="2" charset="2"/>
              <a:buChar char="§"/>
            </a:pPr>
            <a:r>
              <a:rPr lang="en-US" sz="2400" dirty="0">
                <a:solidFill>
                  <a:schemeClr val="accent2">
                    <a:lumMod val="50000"/>
                  </a:schemeClr>
                </a:solidFill>
                <a:latin typeface="Century" pitchFamily="18" charset="0"/>
                <a:cs typeface="Arial" pitchFamily="34" charset="0"/>
              </a:rPr>
              <a:t>Initial review</a:t>
            </a:r>
          </a:p>
          <a:p>
            <a:pPr lvl="1">
              <a:lnSpc>
                <a:spcPct val="80000"/>
              </a:lnSpc>
              <a:buFont typeface="Wingdings" pitchFamily="2" charset="2"/>
              <a:buChar char="§"/>
            </a:pPr>
            <a:r>
              <a:rPr lang="en-US" sz="2400" dirty="0">
                <a:solidFill>
                  <a:schemeClr val="accent2">
                    <a:lumMod val="50000"/>
                  </a:schemeClr>
                </a:solidFill>
                <a:latin typeface="Century" pitchFamily="18" charset="0"/>
                <a:cs typeface="Arial" pitchFamily="34" charset="0"/>
              </a:rPr>
              <a:t>Significant changes</a:t>
            </a:r>
          </a:p>
          <a:p>
            <a:pPr lvl="1">
              <a:lnSpc>
                <a:spcPct val="80000"/>
              </a:lnSpc>
              <a:buFont typeface="Wingdings" pitchFamily="2" charset="2"/>
              <a:buChar char="§"/>
            </a:pPr>
            <a:r>
              <a:rPr lang="en-US" sz="2400" dirty="0">
                <a:solidFill>
                  <a:schemeClr val="accent2">
                    <a:lumMod val="50000"/>
                  </a:schemeClr>
                </a:solidFill>
                <a:latin typeface="Century" pitchFamily="18" charset="0"/>
                <a:cs typeface="Arial" pitchFamily="34" charset="0"/>
              </a:rPr>
              <a:t>Continuing </a:t>
            </a:r>
            <a:r>
              <a:rPr lang="en-US" sz="2400" dirty="0" smtClean="0">
                <a:solidFill>
                  <a:schemeClr val="accent2">
                    <a:lumMod val="50000"/>
                  </a:schemeClr>
                </a:solidFill>
                <a:latin typeface="Century" pitchFamily="18" charset="0"/>
                <a:cs typeface="Arial" pitchFamily="34" charset="0"/>
              </a:rPr>
              <a:t>review</a:t>
            </a:r>
            <a:endParaRPr lang="en-US" sz="2400" dirty="0">
              <a:solidFill>
                <a:schemeClr val="accent2">
                  <a:lumMod val="50000"/>
                </a:schemeClr>
              </a:solidFill>
              <a:latin typeface="Century" pitchFamily="18" charset="0"/>
              <a:cs typeface="Arial" pitchFamily="34" charset="0"/>
            </a:endParaRPr>
          </a:p>
          <a:p>
            <a:pPr>
              <a:buFont typeface="Wingdings" pitchFamily="2" charset="2"/>
              <a:buChar char="Ø"/>
            </a:pPr>
            <a:r>
              <a:rPr lang="en-US" sz="2400" dirty="0">
                <a:solidFill>
                  <a:schemeClr val="accent2">
                    <a:lumMod val="50000"/>
                  </a:schemeClr>
                </a:solidFill>
                <a:latin typeface="Century" pitchFamily="18" charset="0"/>
                <a:cs typeface="Arial" pitchFamily="34" charset="0"/>
              </a:rPr>
              <a:t>Full committee </a:t>
            </a:r>
            <a:r>
              <a:rPr lang="en-US" sz="2400" dirty="0" smtClean="0">
                <a:solidFill>
                  <a:schemeClr val="accent2">
                    <a:lumMod val="50000"/>
                  </a:schemeClr>
                </a:solidFill>
                <a:latin typeface="Century" pitchFamily="18" charset="0"/>
                <a:cs typeface="Arial" pitchFamily="34" charset="0"/>
              </a:rPr>
              <a:t>review</a:t>
            </a:r>
          </a:p>
          <a:p>
            <a:pPr>
              <a:lnSpc>
                <a:spcPct val="80000"/>
              </a:lnSpc>
              <a:buFont typeface="Wingdings" pitchFamily="2" charset="2"/>
              <a:buChar char="Ø"/>
            </a:pPr>
            <a:r>
              <a:rPr lang="en-US" sz="2400" dirty="0">
                <a:solidFill>
                  <a:schemeClr val="accent2">
                    <a:lumMod val="50000"/>
                  </a:schemeClr>
                </a:solidFill>
                <a:latin typeface="Century" pitchFamily="18" charset="0"/>
                <a:cs typeface="Arial" pitchFamily="34" charset="0"/>
              </a:rPr>
              <a:t>Designated member </a:t>
            </a:r>
            <a:r>
              <a:rPr lang="en-US" sz="2400" dirty="0" smtClean="0">
                <a:solidFill>
                  <a:schemeClr val="accent2">
                    <a:lumMod val="50000"/>
                  </a:schemeClr>
                </a:solidFill>
                <a:latin typeface="Century" pitchFamily="18" charset="0"/>
                <a:cs typeface="Arial" pitchFamily="34" charset="0"/>
              </a:rPr>
              <a:t>review</a:t>
            </a:r>
          </a:p>
          <a:p>
            <a:pPr marL="0" indent="0">
              <a:lnSpc>
                <a:spcPct val="80000"/>
              </a:lnSpc>
              <a:buNone/>
            </a:pPr>
            <a:endParaRPr lang="en-US" sz="2400" dirty="0">
              <a:solidFill>
                <a:schemeClr val="accent2">
                  <a:lumMod val="50000"/>
                </a:schemeClr>
              </a:solidFill>
              <a:latin typeface="Century" pitchFamily="18" charset="0"/>
              <a:cs typeface="Arial" pitchFamily="34" charset="0"/>
            </a:endParaRPr>
          </a:p>
          <a:p>
            <a:pPr>
              <a:buFont typeface="Wingdings" pitchFamily="2" charset="2"/>
              <a:buChar char="§"/>
            </a:pPr>
            <a:r>
              <a:rPr lang="en-US" sz="2400" dirty="0" smtClean="0">
                <a:solidFill>
                  <a:schemeClr val="accent2">
                    <a:lumMod val="50000"/>
                  </a:schemeClr>
                </a:solidFill>
                <a:latin typeface="Century" pitchFamily="18" charset="0"/>
                <a:cs typeface="Arial" pitchFamily="34" charset="0"/>
              </a:rPr>
              <a:t>Administrative review may be used to approve minor changes</a:t>
            </a:r>
            <a:endParaRPr lang="en-US" sz="2400" dirty="0">
              <a:solidFill>
                <a:schemeClr val="accent2">
                  <a:lumMod val="50000"/>
                </a:schemeClr>
              </a:solidFill>
              <a:latin typeface="Century" pitchFamily="18" charset="0"/>
              <a:cs typeface="Arial" pitchFamily="34" charset="0"/>
            </a:endParaRPr>
          </a:p>
          <a:p>
            <a:pPr marL="0" indent="0">
              <a:buNone/>
            </a:pPr>
            <a:endParaRPr lang="en-US" dirty="0"/>
          </a:p>
        </p:txBody>
      </p:sp>
      <p:sp>
        <p:nvSpPr>
          <p:cNvPr id="4" name="Date Placeholder 3"/>
          <p:cNvSpPr>
            <a:spLocks noGrp="1"/>
          </p:cNvSpPr>
          <p:nvPr>
            <p:ph type="dt" sz="half" idx="10"/>
          </p:nvPr>
        </p:nvSpPr>
        <p:spPr/>
        <p:txBody>
          <a:bodyPr/>
          <a:lstStyle/>
          <a:p>
            <a:pPr>
              <a:defRPr/>
            </a:pPr>
            <a:fld id="{FCFA480E-AA1A-4564-9079-B3E4FDBA6595}" type="datetime1">
              <a:rPr lang="en-US" smtClean="0"/>
              <a:t>7/13/2012</a:t>
            </a:fld>
            <a:endParaRPr lang="en-US"/>
          </a:p>
        </p:txBody>
      </p:sp>
    </p:spTree>
    <p:extLst>
      <p:ext uri="{BB962C8B-B14F-4D97-AF65-F5344CB8AC3E}">
        <p14:creationId xmlns:p14="http://schemas.microsoft.com/office/powerpoint/2010/main" val="1828846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cap="none" dirty="0" smtClean="0">
                <a:solidFill>
                  <a:srgbClr val="C17529">
                    <a:lumMod val="75000"/>
                  </a:srgbClr>
                </a:solidFill>
                <a:effectLst>
                  <a:outerShdw blurRad="38100" dist="38100" dir="2700000" algn="tl">
                    <a:srgbClr val="000000">
                      <a:alpha val="43137"/>
                    </a:srgbClr>
                  </a:outerShdw>
                </a:effectLst>
                <a:latin typeface="Century Gothic" pitchFamily="34" charset="0"/>
              </a:rPr>
              <a:t>IACUC</a:t>
            </a:r>
            <a:r>
              <a:rPr lang="en-US" b="1" cap="none" dirty="0" smtClean="0">
                <a:solidFill>
                  <a:srgbClr val="C17529">
                    <a:lumMod val="75000"/>
                  </a:srgbClr>
                </a:solidFill>
                <a:effectLst>
                  <a:outerShdw blurRad="38100" dist="38100" dir="2700000" algn="tl">
                    <a:srgbClr val="000000">
                      <a:alpha val="43137"/>
                    </a:srgbClr>
                  </a:outerShdw>
                </a:effectLst>
                <a:latin typeface="Century Gothic" pitchFamily="34" charset="0"/>
              </a:rPr>
              <a:t/>
            </a:r>
            <a:br>
              <a:rPr lang="en-US" b="1" cap="none" dirty="0" smtClean="0">
                <a:solidFill>
                  <a:srgbClr val="C17529">
                    <a:lumMod val="75000"/>
                  </a:srgbClr>
                </a:solidFill>
                <a:effectLst>
                  <a:outerShdw blurRad="38100" dist="38100" dir="2700000" algn="tl">
                    <a:srgbClr val="000000">
                      <a:alpha val="43137"/>
                    </a:srgbClr>
                  </a:outerShdw>
                </a:effectLst>
                <a:latin typeface="Century Gothic" pitchFamily="34" charset="0"/>
              </a:rPr>
            </a:br>
            <a:endParaRPr lang="en-US" dirty="0"/>
          </a:p>
        </p:txBody>
      </p:sp>
      <p:sp>
        <p:nvSpPr>
          <p:cNvPr id="3" name="Content Placeholder 2"/>
          <p:cNvSpPr>
            <a:spLocks noGrp="1"/>
          </p:cNvSpPr>
          <p:nvPr>
            <p:ph idx="1"/>
          </p:nvPr>
        </p:nvSpPr>
        <p:spPr/>
        <p:txBody>
          <a:bodyPr/>
          <a:lstStyle/>
          <a:p>
            <a:pPr marL="0" indent="0" algn="ctr">
              <a:buNone/>
            </a:pPr>
            <a:r>
              <a:rPr lang="en-US" b="1" dirty="0" smtClean="0">
                <a:solidFill>
                  <a:srgbClr val="CC9900"/>
                </a:solidFill>
                <a:latin typeface="Century" pitchFamily="18" charset="0"/>
              </a:rPr>
              <a:t>What are the differences?</a:t>
            </a:r>
          </a:p>
          <a:p>
            <a:pPr>
              <a:buFont typeface="Wingdings" pitchFamily="2" charset="2"/>
              <a:buChar char="Ø"/>
            </a:pPr>
            <a:endParaRPr lang="en-US" sz="2000" dirty="0" smtClean="0">
              <a:latin typeface="Century" pitchFamily="18" charset="0"/>
            </a:endParaRPr>
          </a:p>
          <a:p>
            <a:pPr>
              <a:buFont typeface="Wingdings" pitchFamily="2" charset="2"/>
              <a:buChar char="Ø"/>
            </a:pPr>
            <a:r>
              <a:rPr lang="en-US" sz="2000" dirty="0" smtClean="0">
                <a:latin typeface="Century" pitchFamily="18" charset="0"/>
              </a:rPr>
              <a:t>Full Committee Review (FCR)</a:t>
            </a:r>
          </a:p>
          <a:p>
            <a:pPr lvl="1">
              <a:buFont typeface="Wingdings" pitchFamily="2" charset="2"/>
              <a:buChar char="§"/>
            </a:pPr>
            <a:r>
              <a:rPr lang="en-US" sz="2000" dirty="0" smtClean="0">
                <a:latin typeface="Century" pitchFamily="18" charset="0"/>
              </a:rPr>
              <a:t>Convened meeting of a quorum (face to face)</a:t>
            </a:r>
          </a:p>
          <a:p>
            <a:pPr lvl="1">
              <a:buFont typeface="Wingdings" pitchFamily="2" charset="2"/>
              <a:buChar char="§"/>
            </a:pPr>
            <a:r>
              <a:rPr lang="en-US" sz="2000" dirty="0" smtClean="0">
                <a:latin typeface="Century" pitchFamily="18" charset="0"/>
              </a:rPr>
              <a:t>May request for modifications, approve or disapprove</a:t>
            </a:r>
          </a:p>
          <a:p>
            <a:pPr lvl="1">
              <a:buFont typeface="Wingdings" pitchFamily="2" charset="2"/>
              <a:buChar char="§"/>
            </a:pPr>
            <a:r>
              <a:rPr lang="en-US" sz="2000" dirty="0" smtClean="0">
                <a:latin typeface="Century" pitchFamily="18" charset="0"/>
              </a:rPr>
              <a:t>Simple majority vote</a:t>
            </a:r>
          </a:p>
          <a:p>
            <a:pPr marL="457200" lvl="1" indent="0">
              <a:buNone/>
            </a:pPr>
            <a:endParaRPr lang="en-US" sz="2000" dirty="0" smtClean="0">
              <a:latin typeface="Century" pitchFamily="18" charset="0"/>
            </a:endParaRPr>
          </a:p>
          <a:p>
            <a:pPr>
              <a:buFont typeface="Wingdings" pitchFamily="2" charset="2"/>
              <a:buChar char="Ø"/>
            </a:pPr>
            <a:r>
              <a:rPr lang="en-US" sz="2000" dirty="0" smtClean="0">
                <a:latin typeface="Century" pitchFamily="18" charset="0"/>
              </a:rPr>
              <a:t>Designated Member Review (DMR)</a:t>
            </a:r>
          </a:p>
          <a:p>
            <a:pPr lvl="1">
              <a:buFont typeface="Wingdings" pitchFamily="2" charset="2"/>
              <a:buChar char="§"/>
            </a:pPr>
            <a:r>
              <a:rPr lang="en-US" sz="2000" dirty="0" smtClean="0">
                <a:latin typeface="Century" pitchFamily="18" charset="0"/>
              </a:rPr>
              <a:t>Two qualified members of the committee to review</a:t>
            </a:r>
          </a:p>
          <a:p>
            <a:pPr lvl="1">
              <a:buFont typeface="Wingdings" pitchFamily="2" charset="2"/>
              <a:buChar char="§"/>
            </a:pPr>
            <a:r>
              <a:rPr lang="en-US" sz="2000" dirty="0">
                <a:latin typeface="Century" pitchFamily="18" charset="0"/>
              </a:rPr>
              <a:t>All members are provided with the protocol for review and may request a FCR within a specified time </a:t>
            </a:r>
            <a:r>
              <a:rPr lang="en-US" sz="2000" dirty="0" smtClean="0">
                <a:latin typeface="Century" pitchFamily="18" charset="0"/>
              </a:rPr>
              <a:t>period</a:t>
            </a:r>
          </a:p>
          <a:p>
            <a:pPr lvl="1">
              <a:buFont typeface="Wingdings" pitchFamily="2" charset="2"/>
              <a:buChar char="§"/>
            </a:pPr>
            <a:r>
              <a:rPr lang="en-US" sz="2000" dirty="0" smtClean="0">
                <a:latin typeface="Century" pitchFamily="18" charset="0"/>
              </a:rPr>
              <a:t>They may request modifications, approve  or disapprove</a:t>
            </a:r>
          </a:p>
        </p:txBody>
      </p:sp>
      <p:sp>
        <p:nvSpPr>
          <p:cNvPr id="4" name="Date Placeholder 3"/>
          <p:cNvSpPr>
            <a:spLocks noGrp="1"/>
          </p:cNvSpPr>
          <p:nvPr>
            <p:ph type="dt" sz="half" idx="10"/>
          </p:nvPr>
        </p:nvSpPr>
        <p:spPr/>
        <p:txBody>
          <a:bodyPr/>
          <a:lstStyle/>
          <a:p>
            <a:pPr>
              <a:defRPr/>
            </a:pPr>
            <a:fld id="{B8D13008-413C-4535-B74A-1FA11996E3FA}" type="datetime1">
              <a:rPr lang="en-US" smtClean="0"/>
              <a:t>7/13/2012</a:t>
            </a:fld>
            <a:endParaRPr lang="en-US"/>
          </a:p>
        </p:txBody>
      </p:sp>
    </p:spTree>
    <p:extLst>
      <p:ext uri="{BB962C8B-B14F-4D97-AF65-F5344CB8AC3E}">
        <p14:creationId xmlns:p14="http://schemas.microsoft.com/office/powerpoint/2010/main" val="1604702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86019" name="Content Placeholder 2"/>
          <p:cNvSpPr txBox="1">
            <a:spLocks/>
          </p:cNvSpPr>
          <p:nvPr/>
        </p:nvSpPr>
        <p:spPr bwMode="auto">
          <a:xfrm>
            <a:off x="457200" y="1219200"/>
            <a:ext cx="8401050" cy="5105400"/>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2400" dirty="0">
                <a:solidFill>
                  <a:srgbClr val="663300"/>
                </a:solidFill>
                <a:latin typeface="Century" pitchFamily="18" charset="0"/>
              </a:rPr>
              <a:t>Reporting concerns for animal welfare</a:t>
            </a:r>
          </a:p>
          <a:p>
            <a:pPr marL="228600">
              <a:lnSpc>
                <a:spcPct val="90000"/>
              </a:lnSpc>
              <a:spcBef>
                <a:spcPct val="20000"/>
              </a:spcBef>
              <a:buClr>
                <a:schemeClr val="accent1"/>
              </a:buClr>
              <a:buSzPct val="70000"/>
              <a:tabLst>
                <a:tab pos="292100" algn="l"/>
                <a:tab pos="571500" algn="l"/>
              </a:tabLst>
            </a:pPr>
            <a:endParaRPr lang="en-US" sz="2400" u="sng" dirty="0">
              <a:solidFill>
                <a:srgbClr val="663300"/>
              </a:solidFill>
              <a:latin typeface="Century" pitchFamily="18" charset="0"/>
            </a:endParaRPr>
          </a:p>
          <a:p>
            <a:pPr marL="228600">
              <a:lnSpc>
                <a:spcPct val="90000"/>
              </a:lnSpc>
              <a:spcBef>
                <a:spcPct val="20000"/>
              </a:spcBef>
              <a:buClr>
                <a:schemeClr val="accent1"/>
              </a:buClr>
              <a:buSzPct val="70000"/>
              <a:tabLst>
                <a:tab pos="292100" algn="l"/>
                <a:tab pos="571500" algn="l"/>
              </a:tabLst>
            </a:pPr>
            <a:r>
              <a:rPr lang="en-US" sz="2400" b="0" dirty="0" smtClean="0">
                <a:solidFill>
                  <a:srgbClr val="663300"/>
                </a:solidFill>
                <a:latin typeface="Century" pitchFamily="18" charset="0"/>
              </a:rPr>
              <a:t>All </a:t>
            </a:r>
            <a:r>
              <a:rPr lang="en-US" sz="2400" b="0" dirty="0">
                <a:solidFill>
                  <a:srgbClr val="663300"/>
                </a:solidFill>
                <a:latin typeface="Century" pitchFamily="18" charset="0"/>
              </a:rPr>
              <a:t>claims made will be taken seriously and investigated by the IACUC committee.</a:t>
            </a:r>
          </a:p>
          <a:p>
            <a:pPr marL="228600">
              <a:lnSpc>
                <a:spcPct val="90000"/>
              </a:lnSpc>
              <a:spcBef>
                <a:spcPct val="20000"/>
              </a:spcBef>
              <a:buClr>
                <a:schemeClr val="accent1"/>
              </a:buClr>
              <a:buSzPct val="70000"/>
              <a:tabLst>
                <a:tab pos="292100" algn="l"/>
                <a:tab pos="571500" algn="l"/>
              </a:tabLst>
            </a:pPr>
            <a:r>
              <a:rPr lang="en-US" sz="2400" b="0" dirty="0">
                <a:solidFill>
                  <a:srgbClr val="663300"/>
                </a:solidFill>
                <a:latin typeface="Century" pitchFamily="18" charset="0"/>
              </a:rPr>
              <a:t>No individual shall be discriminated against or be subject to any reprisal for reporting violations of regulations or standard. </a:t>
            </a:r>
          </a:p>
          <a:p>
            <a:pPr fontAlgn="auto">
              <a:spcAft>
                <a:spcPts val="0"/>
              </a:spcAft>
              <a:buFont typeface="Arial" pitchFamily="34" charset="0"/>
              <a:buNone/>
              <a:defRPr/>
            </a:pPr>
            <a:endParaRPr lang="en-US" sz="2400" b="0" dirty="0">
              <a:solidFill>
                <a:srgbClr val="663300"/>
              </a:solidFill>
              <a:latin typeface="Century" pitchFamily="18" charset="0"/>
            </a:endParaRPr>
          </a:p>
          <a:p>
            <a:pPr fontAlgn="auto">
              <a:spcAft>
                <a:spcPts val="0"/>
              </a:spcAft>
              <a:buFont typeface="Arial" pitchFamily="34" charset="0"/>
              <a:buNone/>
              <a:defRPr/>
            </a:pPr>
            <a:endParaRPr lang="en-US" b="0" u="sng" dirty="0" smtClean="0">
              <a:solidFill>
                <a:srgbClr val="663300"/>
              </a:solidFill>
              <a:latin typeface="Century" pitchFamily="18" charset="0"/>
              <a:cs typeface="Times New Roman" pitchFamily="18" charset="0"/>
            </a:endParaRPr>
          </a:p>
          <a:p>
            <a:pPr fontAlgn="auto">
              <a:spcAft>
                <a:spcPts val="0"/>
              </a:spcAft>
              <a:buFont typeface="Arial" pitchFamily="34" charset="0"/>
              <a:buNone/>
              <a:defRPr/>
            </a:pPr>
            <a:endParaRPr lang="en-US" b="0" u="sng" dirty="0">
              <a:solidFill>
                <a:srgbClr val="663300"/>
              </a:solidFill>
              <a:latin typeface="Century" pitchFamily="18" charset="0"/>
              <a:cs typeface="Times New Roman" pitchFamily="18" charset="0"/>
            </a:endParaRPr>
          </a:p>
          <a:p>
            <a:pPr fontAlgn="auto">
              <a:spcAft>
                <a:spcPts val="0"/>
              </a:spcAft>
              <a:buFont typeface="Arial" pitchFamily="34" charset="0"/>
              <a:buNone/>
              <a:defRPr/>
            </a:pPr>
            <a:r>
              <a:rPr lang="en-US" b="0" u="sng" dirty="0" smtClean="0">
                <a:solidFill>
                  <a:srgbClr val="663300"/>
                </a:solidFill>
                <a:latin typeface="Century" pitchFamily="18" charset="0"/>
                <a:cs typeface="Times New Roman" pitchFamily="18" charset="0"/>
              </a:rPr>
              <a:t>*Anonymity </a:t>
            </a:r>
            <a:r>
              <a:rPr lang="en-US" b="0" u="sng" dirty="0">
                <a:solidFill>
                  <a:srgbClr val="663300"/>
                </a:solidFill>
                <a:latin typeface="Century" pitchFamily="18" charset="0"/>
                <a:cs typeface="Times New Roman" pitchFamily="18" charset="0"/>
              </a:rPr>
              <a:t>Guaranteed </a:t>
            </a:r>
          </a:p>
          <a:p>
            <a:pPr fontAlgn="auto">
              <a:spcAft>
                <a:spcPts val="0"/>
              </a:spcAft>
              <a:buFont typeface="Arial" pitchFamily="34" charset="0"/>
              <a:buNone/>
              <a:defRPr/>
            </a:pPr>
            <a:r>
              <a:rPr lang="en-US" b="0" dirty="0">
                <a:solidFill>
                  <a:srgbClr val="663300"/>
                </a:solidFill>
                <a:latin typeface="Century" pitchFamily="18" charset="0"/>
                <a:cs typeface="Times New Roman" pitchFamily="18" charset="0"/>
              </a:rPr>
              <a:t> </a:t>
            </a:r>
            <a:r>
              <a:rPr lang="en-US" b="0" dirty="0" smtClean="0">
                <a:solidFill>
                  <a:srgbClr val="663300"/>
                </a:solidFill>
                <a:latin typeface="Century" pitchFamily="18" charset="0"/>
                <a:cs typeface="Times New Roman" pitchFamily="18" charset="0"/>
              </a:rPr>
              <a:t>It </a:t>
            </a:r>
            <a:r>
              <a:rPr lang="en-US" b="0" dirty="0">
                <a:solidFill>
                  <a:srgbClr val="663300"/>
                </a:solidFill>
                <a:latin typeface="Century" pitchFamily="18" charset="0"/>
                <a:cs typeface="Times New Roman" pitchFamily="18" charset="0"/>
              </a:rPr>
              <a:t>is UCF policy that individuals reporting knowledge of </a:t>
            </a:r>
            <a:r>
              <a:rPr lang="en-US" b="0" dirty="0" smtClean="0">
                <a:solidFill>
                  <a:srgbClr val="663300"/>
                </a:solidFill>
                <a:latin typeface="Century" pitchFamily="18" charset="0"/>
                <a:cs typeface="Times New Roman" pitchFamily="18" charset="0"/>
              </a:rPr>
              <a:t>improper animal </a:t>
            </a:r>
            <a:r>
              <a:rPr lang="en-US" b="0" dirty="0">
                <a:solidFill>
                  <a:srgbClr val="663300"/>
                </a:solidFill>
                <a:latin typeface="Century" pitchFamily="18" charset="0"/>
                <a:cs typeface="Times New Roman" pitchFamily="18" charset="0"/>
              </a:rPr>
              <a:t>use or concerns related to animal use and welfare at UCF </a:t>
            </a:r>
            <a:r>
              <a:rPr lang="en-US" b="0" dirty="0" smtClean="0">
                <a:solidFill>
                  <a:srgbClr val="663300"/>
                </a:solidFill>
                <a:latin typeface="Century" pitchFamily="18" charset="0"/>
                <a:cs typeface="Times New Roman" pitchFamily="18" charset="0"/>
              </a:rPr>
              <a:t>are protected </a:t>
            </a:r>
            <a:r>
              <a:rPr lang="en-US" b="0" dirty="0">
                <a:solidFill>
                  <a:srgbClr val="663300"/>
                </a:solidFill>
                <a:latin typeface="Century" pitchFamily="18" charset="0"/>
                <a:cs typeface="Times New Roman" pitchFamily="18" charset="0"/>
              </a:rPr>
              <a:t>by the </a:t>
            </a:r>
            <a:r>
              <a:rPr lang="en-US" b="0" dirty="0" smtClean="0">
                <a:solidFill>
                  <a:srgbClr val="663300"/>
                </a:solidFill>
                <a:latin typeface="Century" pitchFamily="18" charset="0"/>
                <a:cs typeface="Times New Roman" pitchFamily="18" charset="0"/>
              </a:rPr>
              <a:t>Whistleblower  Act</a:t>
            </a:r>
            <a:r>
              <a:rPr lang="en-US" b="0" dirty="0">
                <a:solidFill>
                  <a:srgbClr val="663300"/>
                </a:solidFill>
                <a:latin typeface="Century" pitchFamily="18" charset="0"/>
                <a:cs typeface="Times New Roman" pitchFamily="18" charset="0"/>
              </a:rPr>
              <a:t>.</a:t>
            </a:r>
          </a:p>
          <a:p>
            <a:pPr fontAlgn="auto">
              <a:spcAft>
                <a:spcPts val="0"/>
              </a:spcAft>
              <a:buFont typeface="Arial" pitchFamily="34" charset="0"/>
              <a:buChar char="•"/>
              <a:defRPr/>
            </a:pPr>
            <a:endParaRPr lang="en-US" sz="2400" dirty="0"/>
          </a:p>
          <a:p>
            <a:pPr marL="228600">
              <a:lnSpc>
                <a:spcPct val="90000"/>
              </a:lnSpc>
              <a:spcBef>
                <a:spcPct val="20000"/>
              </a:spcBef>
              <a:buClr>
                <a:schemeClr val="accent1"/>
              </a:buClr>
              <a:buSzPct val="70000"/>
              <a:tabLst>
                <a:tab pos="292100" algn="l"/>
                <a:tab pos="571500" algn="l"/>
              </a:tabLst>
            </a:pPr>
            <a:endParaRPr lang="en-US" sz="2400" dirty="0">
              <a:latin typeface="Century Gothic" pitchFamily="34" charset="0"/>
            </a:endParaRPr>
          </a:p>
          <a:p>
            <a:pPr marL="228600">
              <a:lnSpc>
                <a:spcPct val="90000"/>
              </a:lnSpc>
              <a:spcBef>
                <a:spcPct val="20000"/>
              </a:spcBef>
              <a:buClr>
                <a:schemeClr val="accent1"/>
              </a:buClr>
              <a:buSzPct val="70000"/>
              <a:buFont typeface="Wingdings" pitchFamily="2" charset="2"/>
              <a:buChar char="Ø"/>
              <a:tabLst>
                <a:tab pos="292100" algn="l"/>
                <a:tab pos="571500" algn="l"/>
              </a:tabLst>
            </a:pPr>
            <a:endParaRPr lang="en-US" sz="2400" dirty="0">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
        <p:nvSpPr>
          <p:cNvPr id="3" name="Date Placeholder 2"/>
          <p:cNvSpPr>
            <a:spLocks noGrp="1"/>
          </p:cNvSpPr>
          <p:nvPr>
            <p:ph type="dt" sz="half" idx="10"/>
          </p:nvPr>
        </p:nvSpPr>
        <p:spPr/>
        <p:txBody>
          <a:bodyPr/>
          <a:lstStyle/>
          <a:p>
            <a:pPr>
              <a:defRPr/>
            </a:pPr>
            <a:fld id="{C190E497-DF65-4C86-A1F6-6D96C71545DC}" type="datetime1">
              <a:rPr lang="en-US" smtClean="0"/>
              <a:t>7/13/2012</a:t>
            </a:fld>
            <a:endParaRPr lang="en-US"/>
          </a:p>
        </p:txBody>
      </p:sp>
    </p:spTree>
    <p:extLst>
      <p:ext uri="{BB962C8B-B14F-4D97-AF65-F5344CB8AC3E}">
        <p14:creationId xmlns:p14="http://schemas.microsoft.com/office/powerpoint/2010/main" val="1506510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83971"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nSpc>
                <a:spcPct val="90000"/>
              </a:lnSpc>
              <a:spcBef>
                <a:spcPct val="20000"/>
              </a:spcBef>
              <a:buClr>
                <a:schemeClr val="accent1"/>
              </a:buClr>
              <a:buSzPct val="70000"/>
              <a:buFont typeface="Wingdings" pitchFamily="2" charset="2"/>
              <a:buNone/>
              <a:tabLst>
                <a:tab pos="292100" algn="l"/>
                <a:tab pos="571500" algn="l"/>
              </a:tabLst>
            </a:pPr>
            <a:endParaRPr lang="en-US" sz="3200" dirty="0">
              <a:latin typeface="Century Gothic" pitchFamily="34" charset="0"/>
            </a:endParaRPr>
          </a:p>
          <a:p>
            <a:pPr marL="228600">
              <a:lnSpc>
                <a:spcPct val="90000"/>
              </a:lnSpc>
              <a:spcBef>
                <a:spcPct val="20000"/>
              </a:spcBef>
              <a:buClr>
                <a:schemeClr val="accent1"/>
              </a:buClr>
              <a:buSzPct val="70000"/>
              <a:buFont typeface="Wingdings" pitchFamily="2" charset="2"/>
              <a:buNone/>
              <a:tabLst>
                <a:tab pos="292100" algn="l"/>
                <a:tab pos="571500" algn="l"/>
              </a:tabLst>
            </a:pPr>
            <a:endParaRPr lang="en-US" sz="3200" dirty="0">
              <a:latin typeface="Century Gothic" pitchFamily="34" charset="0"/>
            </a:endParaRPr>
          </a:p>
          <a:p>
            <a:pPr marL="228600">
              <a:lnSpc>
                <a:spcPct val="90000"/>
              </a:lnSpc>
              <a:spcBef>
                <a:spcPct val="20000"/>
              </a:spcBef>
              <a:buClr>
                <a:schemeClr val="accent1"/>
              </a:buClr>
              <a:buSzPct val="70000"/>
              <a:buFont typeface="Wingdings" pitchFamily="2" charset="2"/>
              <a:buNone/>
              <a:tabLst>
                <a:tab pos="292100" algn="l"/>
                <a:tab pos="571500" algn="l"/>
              </a:tabLst>
            </a:pPr>
            <a:endParaRPr lang="en-US" sz="3200" dirty="0">
              <a:latin typeface="Century Gothic" pitchFamily="34" charset="0"/>
            </a:endParaRPr>
          </a:p>
          <a:p>
            <a:pPr marL="228600" algn="ctr">
              <a:lnSpc>
                <a:spcPct val="90000"/>
              </a:lnSpc>
              <a:spcBef>
                <a:spcPct val="20000"/>
              </a:spcBef>
              <a:buClr>
                <a:schemeClr val="accent1"/>
              </a:buClr>
              <a:buSzPct val="70000"/>
              <a:buFont typeface="Wingdings" pitchFamily="2" charset="2"/>
              <a:buNone/>
              <a:tabLst>
                <a:tab pos="292100" algn="l"/>
                <a:tab pos="571500" algn="l"/>
              </a:tabLst>
            </a:pPr>
            <a:r>
              <a:rPr lang="en-US" sz="3200" dirty="0" smtClean="0">
                <a:solidFill>
                  <a:schemeClr val="bg2">
                    <a:lumMod val="25000"/>
                  </a:schemeClr>
                </a:solidFill>
                <a:latin typeface="Century" pitchFamily="18" charset="0"/>
              </a:rPr>
              <a:t>Full Accreditation </a:t>
            </a:r>
          </a:p>
          <a:p>
            <a:pPr marL="228600" algn="ctr">
              <a:lnSpc>
                <a:spcPct val="90000"/>
              </a:lnSpc>
              <a:spcBef>
                <a:spcPct val="20000"/>
              </a:spcBef>
              <a:buClr>
                <a:schemeClr val="accent1"/>
              </a:buClr>
              <a:buSzPct val="70000"/>
              <a:buFont typeface="Wingdings" pitchFamily="2" charset="2"/>
              <a:buNone/>
              <a:tabLst>
                <a:tab pos="292100" algn="l"/>
                <a:tab pos="571500" algn="l"/>
              </a:tabLst>
            </a:pPr>
            <a:r>
              <a:rPr lang="en-US" sz="3200" dirty="0" smtClean="0">
                <a:solidFill>
                  <a:schemeClr val="bg2">
                    <a:lumMod val="25000"/>
                  </a:schemeClr>
                </a:solidFill>
                <a:latin typeface="Century" pitchFamily="18" charset="0"/>
              </a:rPr>
              <a:t>June 2011</a:t>
            </a:r>
            <a:endParaRPr lang="en-US" sz="3200" dirty="0">
              <a:solidFill>
                <a:schemeClr val="bg2">
                  <a:lumMod val="25000"/>
                </a:schemeClr>
              </a:solidFill>
              <a:latin typeface="Century" pitchFamily="18" charset="0"/>
            </a:endParaRPr>
          </a:p>
          <a:p>
            <a:pPr marL="228600" algn="ctr">
              <a:lnSpc>
                <a:spcPct val="90000"/>
              </a:lnSpc>
              <a:spcBef>
                <a:spcPct val="20000"/>
              </a:spcBef>
              <a:buClr>
                <a:schemeClr val="accent1"/>
              </a:buClr>
              <a:buSzPct val="70000"/>
              <a:buFont typeface="Wingdings" pitchFamily="2" charset="2"/>
              <a:buNone/>
              <a:tabLst>
                <a:tab pos="292100" algn="l"/>
                <a:tab pos="571500" algn="l"/>
              </a:tabLst>
            </a:pPr>
            <a:endParaRPr lang="en-US" sz="3200" dirty="0" smtClean="0">
              <a:solidFill>
                <a:schemeClr val="bg2">
                  <a:lumMod val="25000"/>
                </a:schemeClr>
              </a:solidFill>
              <a:latin typeface="Century" pitchFamily="18" charset="0"/>
            </a:endParaRPr>
          </a:p>
          <a:p>
            <a:pPr marL="228600" algn="ctr">
              <a:lnSpc>
                <a:spcPct val="90000"/>
              </a:lnSpc>
              <a:spcBef>
                <a:spcPct val="20000"/>
              </a:spcBef>
              <a:buClr>
                <a:schemeClr val="accent1"/>
              </a:buClr>
              <a:buSzPct val="70000"/>
              <a:buFont typeface="Wingdings" pitchFamily="2" charset="2"/>
              <a:buNone/>
              <a:tabLst>
                <a:tab pos="292100" algn="l"/>
                <a:tab pos="571500" algn="l"/>
              </a:tabLst>
            </a:pPr>
            <a:r>
              <a:rPr lang="en-US" sz="3200" dirty="0" smtClean="0">
                <a:solidFill>
                  <a:schemeClr val="bg2">
                    <a:lumMod val="25000"/>
                  </a:schemeClr>
                </a:solidFill>
                <a:latin typeface="Century" pitchFamily="18" charset="0"/>
              </a:rPr>
              <a:t>Association </a:t>
            </a:r>
            <a:r>
              <a:rPr lang="en-US" sz="3200" dirty="0">
                <a:solidFill>
                  <a:schemeClr val="bg2">
                    <a:lumMod val="25000"/>
                  </a:schemeClr>
                </a:solidFill>
                <a:latin typeface="Century" pitchFamily="18" charset="0"/>
              </a:rPr>
              <a:t>for Assessment and Accreditation of Laboratory Animal Care</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pic>
        <p:nvPicPr>
          <p:cNvPr id="7" name="Picture 6" descr="Description: I:\IACUC\AAALAC logo.gif"/>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238250"/>
            <a:ext cx="3714750" cy="1457325"/>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306364"/>
            <a:ext cx="1084485" cy="1197272"/>
          </a:xfrm>
          <a:prstGeom prst="rect">
            <a:avLst/>
          </a:prstGeom>
        </p:spPr>
      </p:pic>
      <p:sp>
        <p:nvSpPr>
          <p:cNvPr id="4" name="Date Placeholder 3"/>
          <p:cNvSpPr>
            <a:spLocks noGrp="1"/>
          </p:cNvSpPr>
          <p:nvPr>
            <p:ph type="dt" sz="half" idx="10"/>
          </p:nvPr>
        </p:nvSpPr>
        <p:spPr/>
        <p:txBody>
          <a:bodyPr/>
          <a:lstStyle/>
          <a:p>
            <a:pPr>
              <a:defRPr/>
            </a:pPr>
            <a:fld id="{A0DB3397-2E5F-4A00-802D-60BA88A7FB54}" type="datetime1">
              <a:rPr lang="en-US" smtClean="0"/>
              <a:t>7/13/2012</a:t>
            </a:fld>
            <a:endParaRPr lang="en-US"/>
          </a:p>
        </p:txBody>
      </p:sp>
    </p:spTree>
    <p:extLst>
      <p:ext uri="{BB962C8B-B14F-4D97-AF65-F5344CB8AC3E}">
        <p14:creationId xmlns:p14="http://schemas.microsoft.com/office/powerpoint/2010/main" val="3920185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r>
              <a:rPr lang="en-US" dirty="0">
                <a:solidFill>
                  <a:schemeClr val="accent6">
                    <a:lumMod val="75000"/>
                  </a:schemeClr>
                </a:solidFill>
                <a:effectLst>
                  <a:outerShdw blurRad="38100" dist="38100" dir="2700000" algn="tl">
                    <a:srgbClr val="000000">
                      <a:alpha val="43137"/>
                    </a:srgbClr>
                  </a:outerShdw>
                </a:effectLst>
                <a:latin typeface="Century Gothic" pitchFamily="34" charset="0"/>
              </a:rPr>
              <a:t/>
            </a:r>
            <a:br>
              <a:rPr lang="en-US" dirty="0">
                <a:solidFill>
                  <a:schemeClr val="accent6">
                    <a:lumMod val="75000"/>
                  </a:schemeClr>
                </a:solidFill>
                <a:effectLst>
                  <a:outerShdw blurRad="38100" dist="38100" dir="2700000" algn="tl">
                    <a:srgbClr val="000000">
                      <a:alpha val="43137"/>
                    </a:srgbClr>
                  </a:outerShdw>
                </a:effectLst>
                <a:latin typeface="Century Gothic" pitchFamily="34" charset="0"/>
              </a:rPr>
            </a:br>
            <a:endParaRPr lang="en-US" dirty="0"/>
          </a:p>
        </p:txBody>
      </p:sp>
      <p:sp>
        <p:nvSpPr>
          <p:cNvPr id="3" name="Content Placeholder 2"/>
          <p:cNvSpPr>
            <a:spLocks noGrp="1"/>
          </p:cNvSpPr>
          <p:nvPr>
            <p:ph idx="1"/>
          </p:nvPr>
        </p:nvSpPr>
        <p:spPr/>
        <p:txBody>
          <a:bodyPr/>
          <a:lstStyle/>
          <a:p>
            <a:pPr marL="0" indent="0" algn="ctr">
              <a:buNone/>
            </a:pPr>
            <a:r>
              <a:rPr lang="en-US" sz="4000" dirty="0" smtClean="0">
                <a:solidFill>
                  <a:srgbClr val="663300"/>
                </a:solidFill>
                <a:latin typeface="Century" pitchFamily="18" charset="0"/>
                <a:cs typeface="Arial" pitchFamily="34" charset="0"/>
              </a:rPr>
              <a:t>COMING SOON!!!!</a:t>
            </a:r>
          </a:p>
          <a:p>
            <a:pPr marL="0" indent="0" algn="ctr">
              <a:buNone/>
            </a:pPr>
            <a:endParaRPr lang="en-US" dirty="0" smtClean="0"/>
          </a:p>
          <a:p>
            <a:pPr marL="0" indent="0" algn="ctr">
              <a:buNone/>
            </a:pPr>
            <a:endParaRPr lang="en-US" dirty="0" smtClean="0"/>
          </a:p>
          <a:p>
            <a:pPr marL="0" indent="0" algn="ctr">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43024" y="3124200"/>
            <a:ext cx="6653969" cy="132063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2D1FFC0C-67E9-4282-9502-87F9DF0AE4E8}" type="datetime1">
              <a:rPr lang="en-US" smtClean="0"/>
              <a:t>7/13/2012</a:t>
            </a:fld>
            <a:endParaRPr lang="en-US"/>
          </a:p>
        </p:txBody>
      </p:sp>
    </p:spTree>
    <p:extLst>
      <p:ext uri="{BB962C8B-B14F-4D97-AF65-F5344CB8AC3E}">
        <p14:creationId xmlns:p14="http://schemas.microsoft.com/office/powerpoint/2010/main" val="1960361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chemeClr val="accent6">
                    <a:lumMod val="75000"/>
                  </a:schemeClr>
                </a:solidFill>
                <a:effectLst>
                  <a:outerShdw blurRad="38100" dist="38100" dir="2700000" algn="tl">
                    <a:srgbClr val="000000">
                      <a:alpha val="43137"/>
                    </a:srgbClr>
                  </a:outerShdw>
                </a:effectLst>
                <a:latin typeface="Century Gothic" pitchFamily="34" charset="0"/>
              </a:rPr>
              <a:t>IACUC</a:t>
            </a:r>
            <a:r>
              <a:rPr lang="en-US" dirty="0" smtClean="0">
                <a:solidFill>
                  <a:schemeClr val="accent6">
                    <a:lumMod val="75000"/>
                  </a:schemeClr>
                </a:solidFill>
                <a:effectLst>
                  <a:outerShdw blurRad="38100" dist="38100" dir="2700000" algn="tl">
                    <a:srgbClr val="000000">
                      <a:alpha val="43137"/>
                    </a:srgbClr>
                  </a:outerShdw>
                </a:effectLst>
                <a:latin typeface="Century Gothic" pitchFamily="34" charset="0"/>
              </a:rPr>
              <a:t/>
            </a:r>
            <a:br>
              <a:rPr lang="en-US" dirty="0" smtClean="0">
                <a:solidFill>
                  <a:schemeClr val="accent6">
                    <a:lumMod val="75000"/>
                  </a:schemeClr>
                </a:solidFill>
                <a:effectLst>
                  <a:outerShdw blurRad="38100" dist="38100" dir="2700000" algn="tl">
                    <a:srgbClr val="000000">
                      <a:alpha val="43137"/>
                    </a:srgbClr>
                  </a:outerShdw>
                </a:effectLst>
                <a:latin typeface="Century Gothic" pitchFamily="34" charset="0"/>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6950" y="2035969"/>
            <a:ext cx="4762500" cy="3562350"/>
          </a:xfrm>
        </p:spPr>
      </p:pic>
      <p:pic>
        <p:nvPicPr>
          <p:cNvPr id="155650" name="Picture 2" descr="C:\Users\Spantojas\Documents\IACUC\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52525"/>
            <a:ext cx="6721901" cy="502798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fld id="{55E7A356-3649-471E-859A-0022955B4526}" type="datetime1">
              <a:rPr lang="en-US" smtClean="0"/>
              <a:t>7/13/2012</a:t>
            </a:fld>
            <a:endParaRPr lang="en-US"/>
          </a:p>
        </p:txBody>
      </p:sp>
    </p:spTree>
    <p:extLst>
      <p:ext uri="{BB962C8B-B14F-4D97-AF65-F5344CB8AC3E}">
        <p14:creationId xmlns:p14="http://schemas.microsoft.com/office/powerpoint/2010/main" val="370578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57699" y="4152901"/>
            <a:ext cx="6629401" cy="457200"/>
          </a:xfrm>
        </p:spPr>
        <p:txBody>
          <a:bodyPr/>
          <a:lstStyle/>
          <a:p>
            <a:pPr eaLnBrk="1" fontAlgn="auto" hangingPunct="1">
              <a:spcAft>
                <a:spcPts val="0"/>
              </a:spcAft>
              <a:defRPr/>
            </a:pPr>
            <a:r>
              <a:rPr lang="en-US" sz="1000" dirty="0" smtClean="0">
                <a:solidFill>
                  <a:schemeClr val="accent6">
                    <a:lumMod val="50000"/>
                  </a:schemeClr>
                </a:solidFill>
                <a:latin typeface="Century Gothic" pitchFamily="34" charset="0"/>
              </a:rPr>
              <a:t>Exploring Research Administration from Concept to Commerci</a:t>
            </a:r>
            <a:r>
              <a:rPr lang="en-US" sz="1100" dirty="0" smtClean="0">
                <a:solidFill>
                  <a:schemeClr val="accent6">
                    <a:lumMod val="50000"/>
                  </a:schemeClr>
                </a:solidFill>
                <a:latin typeface="Century Gothic" pitchFamily="34" charset="0"/>
              </a:rPr>
              <a:t>alization</a:t>
            </a:r>
            <a:endParaRPr lang="en-US" sz="1100" dirty="0">
              <a:solidFill>
                <a:schemeClr val="accent6">
                  <a:lumMod val="50000"/>
                </a:schemeClr>
              </a:solidFill>
              <a:latin typeface="Century Gothic" pitchFamily="34" charset="0"/>
            </a:endParaRPr>
          </a:p>
        </p:txBody>
      </p:sp>
      <p:pic>
        <p:nvPicPr>
          <p:cNvPr id="21506" name="Picture 7" descr="Picture1.png"/>
          <p:cNvPicPr>
            <a:picLocks noChangeAspect="1"/>
          </p:cNvPicPr>
          <p:nvPr/>
        </p:nvPicPr>
        <p:blipFill>
          <a:blip r:embed="rId2" cstate="print"/>
          <a:srcRect l="18932"/>
          <a:stretch>
            <a:fillRect/>
          </a:stretch>
        </p:blipFill>
        <p:spPr bwMode="auto">
          <a:xfrm>
            <a:off x="7881938" y="-166688"/>
            <a:ext cx="1173162" cy="2938463"/>
          </a:xfrm>
          <a:prstGeom prst="rect">
            <a:avLst/>
          </a:prstGeom>
          <a:noFill/>
          <a:ln w="9525">
            <a:noFill/>
            <a:miter lim="800000"/>
            <a:headEnd/>
            <a:tailEnd/>
          </a:ln>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INSTITUTIONAL REVIEW BOARD</a:t>
            </a:r>
          </a:p>
          <a:p>
            <a:pPr algn="ctr" fontAlgn="auto">
              <a:spcAft>
                <a:spcPts val="0"/>
              </a:spcAft>
              <a:defRPr/>
            </a:pP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(IRB)</a:t>
            </a:r>
          </a:p>
        </p:txBody>
      </p:sp>
      <p:sp>
        <p:nvSpPr>
          <p:cNvPr id="2" name="TextBox 1"/>
          <p:cNvSpPr txBox="1"/>
          <p:nvPr/>
        </p:nvSpPr>
        <p:spPr>
          <a:xfrm>
            <a:off x="0" y="4691063"/>
            <a:ext cx="7543800" cy="338137"/>
          </a:xfrm>
          <a:prstGeom prst="rect">
            <a:avLst/>
          </a:prstGeom>
          <a:noFill/>
        </p:spPr>
        <p:txBody>
          <a:bodyPr>
            <a:spAutoFit/>
          </a:bodyPr>
          <a:lstStyle/>
          <a:p>
            <a:pPr algn="ctr" fontAlgn="auto">
              <a:spcBef>
                <a:spcPts val="0"/>
              </a:spcBef>
              <a:spcAft>
                <a:spcPts val="0"/>
              </a:spcAft>
              <a:defRPr/>
            </a:pPr>
            <a:r>
              <a:rPr lang="en-US" sz="1600" dirty="0">
                <a:solidFill>
                  <a:schemeClr val="accent6">
                    <a:lumMod val="50000"/>
                  </a:schemeClr>
                </a:solidFill>
                <a:latin typeface="Century Gothic" pitchFamily="34" charset="0"/>
                <a:ea typeface="Tahoma" pitchFamily="34" charset="0"/>
                <a:cs typeface="Tahoma" pitchFamily="34" charset="0"/>
              </a:rPr>
              <a:t>Joanne Muratori, Janice Turchin</a:t>
            </a:r>
            <a:endParaRPr lang="en-US" sz="1600" dirty="0">
              <a:solidFill>
                <a:schemeClr val="accent6">
                  <a:lumMod val="75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61988" y="1382713"/>
            <a:ext cx="7954962"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fontAlgn="auto">
              <a:spcAft>
                <a:spcPts val="0"/>
              </a:spcAft>
              <a:buFont typeface="Wingdings 2"/>
              <a:buNone/>
              <a:defRPr/>
            </a:pPr>
            <a:r>
              <a:rPr lang="en-US" sz="3600"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a:t>
            </a:r>
            <a:endParaRPr lang="en-US" sz="3600"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88073" name="TextBox 14"/>
          <p:cNvSpPr txBox="1">
            <a:spLocks noChangeArrowheads="1"/>
          </p:cNvSpPr>
          <p:nvPr/>
        </p:nvSpPr>
        <p:spPr bwMode="auto">
          <a:xfrm>
            <a:off x="1752600" y="4267200"/>
            <a:ext cx="6096000" cy="366713"/>
          </a:xfrm>
          <a:prstGeom prst="rect">
            <a:avLst/>
          </a:prstGeom>
          <a:noFill/>
          <a:ln w="9525">
            <a:noFill/>
            <a:miter lim="800000"/>
            <a:headEnd/>
            <a:tailEnd/>
          </a:ln>
        </p:spPr>
        <p:txBody>
          <a:bodyPr>
            <a:spAutoFit/>
          </a:bodyPr>
          <a:lstStyle/>
          <a:p>
            <a:r>
              <a:rPr lang="en-US">
                <a:latin typeface="Franklin Gothic Book" pitchFamily="34" charset="0"/>
              </a:rPr>
              <a:t>?       ?              ?       ?           ?         ?           ?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799" y="4607143"/>
            <a:ext cx="2032401" cy="134757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999" y="4607143"/>
            <a:ext cx="2032401" cy="134757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199" y="4607143"/>
            <a:ext cx="2032401" cy="1347570"/>
          </a:xfrm>
          <a:prstGeom prst="rect">
            <a:avLst/>
          </a:prstGeom>
        </p:spPr>
      </p:pic>
      <p:sp>
        <p:nvSpPr>
          <p:cNvPr id="3" name="Date Placeholder 2"/>
          <p:cNvSpPr>
            <a:spLocks noGrp="1"/>
          </p:cNvSpPr>
          <p:nvPr>
            <p:ph type="dt" sz="half" idx="10"/>
          </p:nvPr>
        </p:nvSpPr>
        <p:spPr/>
        <p:txBody>
          <a:bodyPr/>
          <a:lstStyle/>
          <a:p>
            <a:pPr>
              <a:defRPr/>
            </a:pPr>
            <a:fld id="{1E8EB84F-7AB8-45ED-9E57-F1B7808CA9CD}" type="datetime1">
              <a:rPr lang="en-US" smtClean="0"/>
              <a:t>7/13/2012</a:t>
            </a:fld>
            <a:endParaRPr lang="en-US"/>
          </a:p>
        </p:txBody>
      </p:sp>
    </p:spTree>
    <p:extLst>
      <p:ext uri="{BB962C8B-B14F-4D97-AF65-F5344CB8AC3E}">
        <p14:creationId xmlns:p14="http://schemas.microsoft.com/office/powerpoint/2010/main" val="20797784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838700" y="3771900"/>
            <a:ext cx="5867400" cy="457200"/>
          </a:xfrm>
        </p:spPr>
        <p:txBody>
          <a:bodyPr>
            <a:normAutofit/>
          </a:bodyPr>
          <a:lstStyle/>
          <a:p>
            <a:pPr eaLnBrk="1" fontAlgn="auto" hangingPunct="1">
              <a:spcAft>
                <a:spcPts val="0"/>
              </a:spcAft>
              <a:defRPr/>
            </a:pPr>
            <a:r>
              <a:rPr lang="en-US" sz="1000" dirty="0" smtClean="0">
                <a:solidFill>
                  <a:schemeClr val="accent6">
                    <a:lumMod val="50000"/>
                  </a:schemeClr>
                </a:solidFill>
                <a:latin typeface="Century Gothic" pitchFamily="34" charset="0"/>
              </a:rPr>
              <a:t>Exploring Research Administration from Concept to Commercialization</a:t>
            </a:r>
            <a:endParaRPr lang="en-US" sz="1000" dirty="0">
              <a:solidFill>
                <a:schemeClr val="accent6">
                  <a:lumMod val="50000"/>
                </a:schemeClr>
              </a:solidFill>
              <a:latin typeface="Century Gothic" pitchFamily="34" charset="0"/>
            </a:endParaRPr>
          </a:p>
        </p:txBody>
      </p:sp>
      <p:pic>
        <p:nvPicPr>
          <p:cNvPr id="90114" name="Picture 7" descr="Picture1.png"/>
          <p:cNvPicPr>
            <a:picLocks noChangeAspect="1"/>
          </p:cNvPicPr>
          <p:nvPr/>
        </p:nvPicPr>
        <p:blipFill>
          <a:blip r:embed="rId2" cstate="print"/>
          <a:srcRect l="18932"/>
          <a:stretch>
            <a:fillRect/>
          </a:stretch>
        </p:blipFill>
        <p:spPr bwMode="auto">
          <a:xfrm>
            <a:off x="7970838" y="0"/>
            <a:ext cx="1173162" cy="2938463"/>
          </a:xfrm>
          <a:prstGeom prst="rect">
            <a:avLst/>
          </a:prstGeom>
          <a:noFill/>
          <a:ln w="9525">
            <a:noFill/>
            <a:miter lim="800000"/>
            <a:headEnd/>
            <a:tailEnd/>
          </a:ln>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EXPORT CONTROL</a:t>
            </a:r>
          </a:p>
        </p:txBody>
      </p:sp>
      <p:sp>
        <p:nvSpPr>
          <p:cNvPr id="2" name="TextBox 1"/>
          <p:cNvSpPr txBox="1"/>
          <p:nvPr/>
        </p:nvSpPr>
        <p:spPr>
          <a:xfrm>
            <a:off x="1066800" y="3705225"/>
            <a:ext cx="6019800" cy="1323975"/>
          </a:xfrm>
          <a:prstGeom prst="rect">
            <a:avLst/>
          </a:prstGeom>
          <a:noFill/>
        </p:spPr>
        <p:txBody>
          <a:bodyPr>
            <a:spAutoFit/>
          </a:bodyPr>
          <a:lstStyle/>
          <a:p>
            <a:pPr algn="ctr" fontAlgn="auto">
              <a:spcBef>
                <a:spcPts val="0"/>
              </a:spcBef>
              <a:spcAft>
                <a:spcPts val="0"/>
              </a:spcAft>
              <a:defRPr/>
            </a:pPr>
            <a:r>
              <a:rPr lang="en-US" sz="1600" dirty="0">
                <a:solidFill>
                  <a:schemeClr val="accent6">
                    <a:lumMod val="50000"/>
                  </a:schemeClr>
                </a:solidFill>
                <a:latin typeface="Century Gothic" pitchFamily="34" charset="0"/>
                <a:ea typeface="Tahoma" pitchFamily="34" charset="0"/>
                <a:cs typeface="Tahoma" pitchFamily="34" charset="0"/>
              </a:rPr>
              <a:t>Mike Miller</a:t>
            </a:r>
          </a:p>
          <a:p>
            <a:pPr algn="ctr" fontAlgn="auto">
              <a:spcBef>
                <a:spcPts val="0"/>
              </a:spcBef>
              <a:spcAft>
                <a:spcPts val="0"/>
              </a:spcAft>
              <a:defRPr/>
            </a:pPr>
            <a:r>
              <a:rPr lang="en-US" sz="1600" dirty="0">
                <a:solidFill>
                  <a:schemeClr val="accent6">
                    <a:lumMod val="50000"/>
                  </a:schemeClr>
                </a:solidFill>
                <a:latin typeface="Century Gothic" pitchFamily="34" charset="0"/>
                <a:ea typeface="Tahoma" pitchFamily="34" charset="0"/>
                <a:cs typeface="Tahoma" pitchFamily="34" charset="0"/>
              </a:rPr>
              <a:t>Assistant Director for Export Controls</a:t>
            </a:r>
          </a:p>
          <a:p>
            <a:pPr algn="ctr" fontAlgn="auto">
              <a:spcBef>
                <a:spcPts val="0"/>
              </a:spcBef>
              <a:spcAft>
                <a:spcPts val="0"/>
              </a:spcAft>
              <a:defRPr/>
            </a:pPr>
            <a:endParaRPr lang="en-US" sz="1600" dirty="0">
              <a:solidFill>
                <a:schemeClr val="accent6">
                  <a:lumMod val="50000"/>
                </a:schemeClr>
              </a:solidFill>
              <a:latin typeface="Century Gothic" pitchFamily="34" charset="0"/>
              <a:ea typeface="Tahoma" pitchFamily="34" charset="0"/>
              <a:cs typeface="Tahoma" pitchFamily="34" charset="0"/>
            </a:endParaRPr>
          </a:p>
          <a:p>
            <a:pPr algn="ctr" fontAlgn="auto">
              <a:spcBef>
                <a:spcPts val="0"/>
              </a:spcBef>
              <a:spcAft>
                <a:spcPts val="0"/>
              </a:spcAft>
              <a:defRPr/>
            </a:pPr>
            <a:endParaRPr lang="en-US" sz="1600" dirty="0">
              <a:solidFill>
                <a:schemeClr val="accent6">
                  <a:lumMod val="50000"/>
                </a:schemeClr>
              </a:solidFill>
              <a:latin typeface="Century Gothic" pitchFamily="34" charset="0"/>
              <a:ea typeface="Tahoma" pitchFamily="34" charset="0"/>
              <a:cs typeface="Tahoma" pitchFamily="34" charset="0"/>
            </a:endParaRPr>
          </a:p>
          <a:p>
            <a:pPr algn="ctr" fontAlgn="auto">
              <a:spcBef>
                <a:spcPts val="0"/>
              </a:spcBef>
              <a:spcAft>
                <a:spcPts val="0"/>
              </a:spcAft>
              <a:defRPr/>
            </a:pPr>
            <a:endParaRPr lang="en-US" sz="1600" dirty="0">
              <a:solidFill>
                <a:schemeClr val="accent6">
                  <a:lumMod val="75000"/>
                </a:schemeClr>
              </a:solidFill>
              <a:latin typeface="Century Gothic" pitchFamily="34" charset="0"/>
            </a:endParaRPr>
          </a:p>
        </p:txBody>
      </p:sp>
      <p:pic>
        <p:nvPicPr>
          <p:cNvPr id="90117" name="Picture 8" descr="Admissions"/>
          <p:cNvPicPr>
            <a:picLocks noChangeAspect="1" noChangeArrowheads="1"/>
          </p:cNvPicPr>
          <p:nvPr/>
        </p:nvPicPr>
        <p:blipFill>
          <a:blip r:embed="rId3" cstate="print"/>
          <a:srcRect l="42223" r="11111"/>
          <a:stretch>
            <a:fillRect/>
          </a:stretch>
        </p:blipFill>
        <p:spPr bwMode="auto">
          <a:xfrm>
            <a:off x="2876550" y="4648200"/>
            <a:ext cx="24003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39762"/>
          </a:xfrm>
        </p:spPr>
        <p:txBody>
          <a:bodyPr>
            <a:normAutofit fontScale="90000"/>
          </a:bodyPr>
          <a:lstStyle/>
          <a:p>
            <a:r>
              <a:rPr lang="en-US" dirty="0" smtClean="0"/>
              <a:t>Objectives</a:t>
            </a:r>
            <a:endParaRPr lang="en-US" dirty="0"/>
          </a:p>
        </p:txBody>
      </p:sp>
      <p:sp>
        <p:nvSpPr>
          <p:cNvPr id="2" name="Text Placeholder 1"/>
          <p:cNvSpPr>
            <a:spLocks noGrp="1"/>
          </p:cNvSpPr>
          <p:nvPr>
            <p:ph type="body" sz="quarter" idx="13"/>
          </p:nvPr>
        </p:nvSpPr>
        <p:spPr>
          <a:xfrm>
            <a:off x="457200" y="914400"/>
            <a:ext cx="8251200" cy="1066800"/>
          </a:xfrm>
        </p:spPr>
        <p:txBody>
          <a:bodyPr>
            <a:normAutofit fontScale="92500" lnSpcReduction="10000"/>
          </a:bodyPr>
          <a:lstStyle/>
          <a:p>
            <a:r>
              <a:rPr lang="en-US" dirty="0" smtClean="0"/>
              <a:t>Identify, instruct and guide SPARKS students on appropriately managing export control issues encountered in the university environment.</a:t>
            </a:r>
            <a:endParaRPr lang="en-US" dirty="0"/>
          </a:p>
        </p:txBody>
      </p:sp>
      <p:sp>
        <p:nvSpPr>
          <p:cNvPr id="41" name="Text Placeholder 40"/>
          <p:cNvSpPr>
            <a:spLocks noGrp="1"/>
          </p:cNvSpPr>
          <p:nvPr>
            <p:ph type="body" sz="quarter" idx="16"/>
          </p:nvPr>
        </p:nvSpPr>
        <p:spPr>
          <a:xfrm>
            <a:off x="1905000" y="2274244"/>
            <a:ext cx="6629400" cy="838200"/>
          </a:xfrm>
        </p:spPr>
        <p:txBody>
          <a:bodyPr>
            <a:normAutofit/>
          </a:bodyPr>
          <a:lstStyle/>
          <a:p>
            <a:pPr lvl="0"/>
            <a:r>
              <a:rPr lang="en-US" b="1" dirty="0" smtClean="0">
                <a:solidFill>
                  <a:srgbClr val="FFC000"/>
                </a:solidFill>
              </a:rPr>
              <a:t>Overview of Export Controls</a:t>
            </a:r>
            <a:br>
              <a:rPr lang="en-US" b="1" dirty="0" smtClean="0">
                <a:solidFill>
                  <a:srgbClr val="FFC000"/>
                </a:solidFill>
              </a:rPr>
            </a:br>
            <a:r>
              <a:rPr lang="en-US" sz="1200" b="1" dirty="0" smtClean="0">
                <a:solidFill>
                  <a:srgbClr val="FFC000"/>
                </a:solidFill>
              </a:rPr>
              <a:t>Regulations</a:t>
            </a:r>
            <a:r>
              <a:rPr lang="en-US" sz="1200" b="1" dirty="0">
                <a:solidFill>
                  <a:srgbClr val="FFC000"/>
                </a:solidFill>
              </a:rPr>
              <a:t>, Exports &amp; Deemed </a:t>
            </a:r>
            <a:r>
              <a:rPr lang="en-US" sz="1200" b="1" dirty="0" smtClean="0">
                <a:solidFill>
                  <a:srgbClr val="FFC000"/>
                </a:solidFill>
              </a:rPr>
              <a:t>Exports; Controlled Articles,  Technical Data &amp; Services</a:t>
            </a:r>
            <a:endParaRPr lang="en-US" sz="1200" b="1" dirty="0">
              <a:solidFill>
                <a:srgbClr val="FFC000"/>
              </a:solidFill>
            </a:endParaRPr>
          </a:p>
          <a:p>
            <a:endParaRPr lang="en-US" b="1" dirty="0"/>
          </a:p>
        </p:txBody>
      </p:sp>
      <p:sp>
        <p:nvSpPr>
          <p:cNvPr id="18" name="Flowchart: Stored Data 17"/>
          <p:cNvSpPr/>
          <p:nvPr/>
        </p:nvSpPr>
        <p:spPr>
          <a:xfrm>
            <a:off x="457200" y="2318746"/>
            <a:ext cx="1524000" cy="457200"/>
          </a:xfrm>
          <a:prstGeom prst="flowChartOnlineStora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
        <p:nvSpPr>
          <p:cNvPr id="23" name="Flowchart: Stored Data 22"/>
          <p:cNvSpPr/>
          <p:nvPr/>
        </p:nvSpPr>
        <p:spPr>
          <a:xfrm>
            <a:off x="457200" y="3751306"/>
            <a:ext cx="1524000" cy="457200"/>
          </a:xfrm>
          <a:prstGeom prst="flowChartOnlineStorag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endParaRPr lang="en-US" sz="1400" b="1" dirty="0">
              <a:solidFill>
                <a:schemeClr val="bg1"/>
              </a:solidFill>
            </a:endParaRPr>
          </a:p>
        </p:txBody>
      </p:sp>
      <p:pic>
        <p:nvPicPr>
          <p:cNvPr id="13" name="Picture 10" descr="C:\Documents and Settings\taubmanjl\Local Settings\Temporary Internet Files\Content.IE5\J4U3X4SG\MCj04352400000[1].png"/>
          <p:cNvPicPr>
            <a:picLocks noChangeAspect="1" noChangeArrowheads="1"/>
          </p:cNvPicPr>
          <p:nvPr/>
        </p:nvPicPr>
        <p:blipFill>
          <a:blip r:embed="rId2" cstate="print"/>
          <a:srcRect/>
          <a:stretch>
            <a:fillRect/>
          </a:stretch>
        </p:blipFill>
        <p:spPr bwMode="auto">
          <a:xfrm>
            <a:off x="5867400" y="4208506"/>
            <a:ext cx="1905000" cy="2165259"/>
          </a:xfrm>
          <a:prstGeom prst="rect">
            <a:avLst/>
          </a:prstGeom>
          <a:noFill/>
          <a:ln w="9525">
            <a:noFill/>
            <a:miter lim="800000"/>
            <a:headEnd/>
            <a:tailEnd/>
          </a:ln>
        </p:spPr>
      </p:pic>
      <p:sp>
        <p:nvSpPr>
          <p:cNvPr id="14" name="Text Placeholder 41"/>
          <p:cNvSpPr>
            <a:spLocks noGrp="1"/>
          </p:cNvSpPr>
          <p:nvPr>
            <p:ph type="body" sz="quarter" idx="17"/>
          </p:nvPr>
        </p:nvSpPr>
        <p:spPr>
          <a:xfrm>
            <a:off x="2057400" y="3751306"/>
            <a:ext cx="6629400" cy="838200"/>
          </a:xfrm>
        </p:spPr>
        <p:txBody>
          <a:bodyPr/>
          <a:lstStyle/>
          <a:p>
            <a:pPr lvl="0"/>
            <a:r>
              <a:rPr lang="en-US" dirty="0" smtClean="0"/>
              <a:t>Identifying Export Controlled Research</a:t>
            </a:r>
            <a:br>
              <a:rPr lang="en-US" dirty="0" smtClean="0"/>
            </a:br>
            <a:r>
              <a:rPr lang="en-US" dirty="0" smtClean="0"/>
              <a:t>I</a:t>
            </a:r>
            <a:r>
              <a:rPr lang="en-US" sz="1200" dirty="0" smtClean="0"/>
              <a:t>dentifying and negotiating export controlled projects  </a:t>
            </a:r>
            <a:endParaRPr lang="en-US" sz="1200" dirty="0"/>
          </a:p>
          <a:p>
            <a:endParaRPr lang="en-US" dirty="0"/>
          </a:p>
        </p:txBody>
      </p:sp>
    </p:spTree>
    <p:extLst>
      <p:ext uri="{BB962C8B-B14F-4D97-AF65-F5344CB8AC3E}">
        <p14:creationId xmlns:p14="http://schemas.microsoft.com/office/powerpoint/2010/main" val="2531501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Autofit/>
          </a:bodyPr>
          <a:lstStyle/>
          <a:p>
            <a:r>
              <a:rPr lang="en-US" dirty="0" smtClean="0"/>
              <a:t>The reason controls exist:</a:t>
            </a:r>
            <a:endParaRPr lang="en-US" sz="1200" i="1" dirty="0"/>
          </a:p>
        </p:txBody>
      </p:sp>
      <p:sp>
        <p:nvSpPr>
          <p:cNvPr id="6" name="Title 5"/>
          <p:cNvSpPr>
            <a:spLocks noGrp="1"/>
          </p:cNvSpPr>
          <p:nvPr>
            <p:ph type="title"/>
          </p:nvPr>
        </p:nvSpPr>
        <p:spPr>
          <a:xfrm>
            <a:off x="457200" y="274638"/>
            <a:ext cx="8229600" cy="639762"/>
          </a:xfrm>
        </p:spPr>
        <p:txBody>
          <a:bodyPr>
            <a:normAutofit fontScale="90000"/>
          </a:bodyPr>
          <a:lstStyle/>
          <a:p>
            <a:r>
              <a:rPr lang="en-US" dirty="0" smtClean="0"/>
              <a:t>History</a:t>
            </a:r>
            <a:endParaRPr lang="en-US" dirty="0"/>
          </a:p>
        </p:txBody>
      </p:sp>
      <p:sp>
        <p:nvSpPr>
          <p:cNvPr id="18" name="TextBox 17"/>
          <p:cNvSpPr txBox="1"/>
          <p:nvPr/>
        </p:nvSpPr>
        <p:spPr>
          <a:xfrm>
            <a:off x="304800" y="1447800"/>
            <a:ext cx="8382000" cy="457200"/>
          </a:xfrm>
          <a:prstGeom prst="rect">
            <a:avLst/>
          </a:prstGeom>
        </p:spPr>
        <p:txBody>
          <a:bodyPr vert="horz" wrap="square" lIns="91440" tIns="45720" rIns="91440" bIns="45720" rtlCol="0" anchor="ctr">
            <a:normAutofit/>
          </a:bodyPr>
          <a:lstStyle/>
          <a:p>
            <a:pPr>
              <a:spcBef>
                <a:spcPct val="0"/>
              </a:spcBef>
            </a:pPr>
            <a:endParaRPr lang="en-US" sz="1200" i="1" dirty="0">
              <a:latin typeface="Century Gothic" pitchFamily="34" charset="0"/>
              <a:ea typeface="+mj-ea"/>
              <a:cs typeface="+mj-cs"/>
            </a:endParaRPr>
          </a:p>
        </p:txBody>
      </p:sp>
      <p:sp>
        <p:nvSpPr>
          <p:cNvPr id="7" name="Rectangle 6"/>
          <p:cNvSpPr/>
          <p:nvPr/>
        </p:nvSpPr>
        <p:spPr>
          <a:xfrm>
            <a:off x="380999" y="1485331"/>
            <a:ext cx="4572000" cy="3970318"/>
          </a:xfrm>
          <a:prstGeom prst="rect">
            <a:avLst/>
          </a:prstGeom>
        </p:spPr>
        <p:txBody>
          <a:bodyPr>
            <a:spAutoFit/>
          </a:bodyPr>
          <a:lstStyle/>
          <a:p>
            <a:endParaRPr lang="en-US" dirty="0" smtClean="0"/>
          </a:p>
          <a:p>
            <a:pPr marL="342900" indent="-342900">
              <a:buAutoNum type="arabicPeriod"/>
            </a:pPr>
            <a:r>
              <a:rPr lang="en-US" dirty="0" smtClean="0"/>
              <a:t>To facilitate the sharing of U.S. origin military technology with allies and nations whose interests coincide with those of the United States while…</a:t>
            </a:r>
          </a:p>
          <a:p>
            <a:pPr marL="342900" indent="-342900">
              <a:buAutoNum type="arabicPeriod"/>
            </a:pPr>
            <a:r>
              <a:rPr lang="en-US" dirty="0" smtClean="0"/>
              <a:t>Denying military technology to any country that could be detrimental to U.S. security interests.</a:t>
            </a:r>
          </a:p>
          <a:p>
            <a:pPr marL="342900" indent="-342900">
              <a:buAutoNum type="arabicPeriod"/>
            </a:pPr>
            <a:r>
              <a:rPr lang="en-US" dirty="0" smtClean="0"/>
              <a:t>Implementing foreign policies</a:t>
            </a:r>
          </a:p>
          <a:p>
            <a:pPr marL="342900" indent="-342900">
              <a:buAutoNum type="arabicPeriod"/>
            </a:pPr>
            <a:r>
              <a:rPr lang="en-US" dirty="0" smtClean="0"/>
              <a:t>Preventing terrorism, proliferation of WMD, </a:t>
            </a:r>
          </a:p>
          <a:p>
            <a:pPr marL="342900" indent="-342900">
              <a:buAutoNum type="arabicPeriod"/>
            </a:pPr>
            <a:r>
              <a:rPr lang="en-US" dirty="0" smtClean="0"/>
              <a:t>Fulfilling multilateral obligations (UN sanctions, </a:t>
            </a:r>
            <a:r>
              <a:rPr lang="en-US" dirty="0" err="1" smtClean="0"/>
              <a:t>Wassenaar</a:t>
            </a:r>
            <a:r>
              <a:rPr lang="en-US" dirty="0" smtClean="0"/>
              <a:t> Arrangement, NAFTA, etc.)</a:t>
            </a:r>
          </a:p>
          <a:p>
            <a:pPr marL="342900" indent="-342900">
              <a:buAutoNum type="arabicPeriod"/>
            </a:pPr>
            <a:r>
              <a:rPr lang="en-US" dirty="0" smtClean="0"/>
              <a:t>Practices, end-users, end-use</a:t>
            </a:r>
          </a:p>
        </p:txBody>
      </p:sp>
      <p:sp>
        <p:nvSpPr>
          <p:cNvPr id="2" name="Rectangle 1"/>
          <p:cNvSpPr/>
          <p:nvPr/>
        </p:nvSpPr>
        <p:spPr>
          <a:xfrm>
            <a:off x="6019800" y="533400"/>
            <a:ext cx="2743200" cy="5909310"/>
          </a:xfrm>
          <a:prstGeom prst="rect">
            <a:avLst/>
          </a:prstGeom>
        </p:spPr>
        <p:txBody>
          <a:bodyPr wrap="square">
            <a:spAutoFit/>
          </a:bodyPr>
          <a:lstStyle/>
          <a:p>
            <a:r>
              <a:rPr lang="en-US" dirty="0"/>
              <a:t>U.S. law, </a:t>
            </a:r>
            <a:endParaRPr lang="en-US" dirty="0" smtClean="0"/>
          </a:p>
          <a:p>
            <a:r>
              <a:rPr lang="en-US" dirty="0" smtClean="0"/>
              <a:t>policy</a:t>
            </a:r>
            <a:r>
              <a:rPr lang="en-US" dirty="0"/>
              <a:t>, </a:t>
            </a:r>
            <a:endParaRPr lang="en-US" dirty="0" smtClean="0"/>
          </a:p>
          <a:p>
            <a:r>
              <a:rPr lang="en-US" dirty="0" smtClean="0"/>
              <a:t>tariff</a:t>
            </a:r>
            <a:r>
              <a:rPr lang="en-US" dirty="0"/>
              <a:t>, </a:t>
            </a:r>
            <a:endParaRPr lang="en-US" dirty="0" smtClean="0"/>
          </a:p>
          <a:p>
            <a:r>
              <a:rPr lang="en-US" dirty="0" smtClean="0"/>
              <a:t>trade </a:t>
            </a:r>
            <a:r>
              <a:rPr lang="en-US" dirty="0"/>
              <a:t>obligation, </a:t>
            </a:r>
            <a:endParaRPr lang="en-US" dirty="0" smtClean="0"/>
          </a:p>
          <a:p>
            <a:r>
              <a:rPr lang="en-US" dirty="0" smtClean="0"/>
              <a:t>foreign </a:t>
            </a:r>
            <a:r>
              <a:rPr lang="en-US" dirty="0"/>
              <a:t>policy </a:t>
            </a:r>
            <a:r>
              <a:rPr lang="en-US" dirty="0" smtClean="0"/>
              <a:t>obligation, economics</a:t>
            </a:r>
            <a:r>
              <a:rPr lang="en-US" dirty="0"/>
              <a:t>, </a:t>
            </a:r>
            <a:endParaRPr lang="en-US" dirty="0" smtClean="0"/>
          </a:p>
          <a:p>
            <a:r>
              <a:rPr lang="en-US" dirty="0" smtClean="0"/>
              <a:t>crime </a:t>
            </a:r>
            <a:r>
              <a:rPr lang="en-US" dirty="0"/>
              <a:t>control, </a:t>
            </a:r>
            <a:endParaRPr lang="en-US" dirty="0" smtClean="0"/>
          </a:p>
          <a:p>
            <a:r>
              <a:rPr lang="en-US" dirty="0" smtClean="0"/>
              <a:t>anti-terrorism</a:t>
            </a:r>
            <a:r>
              <a:rPr lang="en-US" dirty="0"/>
              <a:t>, </a:t>
            </a:r>
            <a:endParaRPr lang="en-US" dirty="0" smtClean="0"/>
          </a:p>
          <a:p>
            <a:r>
              <a:rPr lang="en-US" dirty="0" smtClean="0"/>
              <a:t>non-proliferation</a:t>
            </a:r>
            <a:r>
              <a:rPr lang="en-US" dirty="0"/>
              <a:t>, </a:t>
            </a:r>
            <a:endParaRPr lang="en-US" dirty="0" smtClean="0"/>
          </a:p>
          <a:p>
            <a:r>
              <a:rPr lang="en-US" dirty="0" smtClean="0"/>
              <a:t>regional </a:t>
            </a:r>
            <a:r>
              <a:rPr lang="en-US" dirty="0"/>
              <a:t>stability, </a:t>
            </a:r>
            <a:endParaRPr lang="en-US" dirty="0" smtClean="0"/>
          </a:p>
          <a:p>
            <a:r>
              <a:rPr lang="en-US" dirty="0" smtClean="0"/>
              <a:t>short </a:t>
            </a:r>
            <a:r>
              <a:rPr lang="en-US" dirty="0"/>
              <a:t>supply, </a:t>
            </a:r>
            <a:endParaRPr lang="en-US" dirty="0" smtClean="0"/>
          </a:p>
          <a:p>
            <a:r>
              <a:rPr lang="en-US" dirty="0" smtClean="0"/>
              <a:t>national </a:t>
            </a:r>
            <a:r>
              <a:rPr lang="en-US" dirty="0"/>
              <a:t>security, embargoes, </a:t>
            </a:r>
            <a:endParaRPr lang="en-US" dirty="0" smtClean="0"/>
          </a:p>
          <a:p>
            <a:r>
              <a:rPr lang="en-US" dirty="0" smtClean="0"/>
              <a:t>sanctions</a:t>
            </a:r>
            <a:r>
              <a:rPr lang="en-US" dirty="0"/>
              <a:t>, </a:t>
            </a:r>
            <a:endParaRPr lang="en-US" dirty="0" smtClean="0"/>
          </a:p>
          <a:p>
            <a:r>
              <a:rPr lang="en-US" dirty="0" smtClean="0"/>
              <a:t>practices </a:t>
            </a:r>
            <a:r>
              <a:rPr lang="en-US" dirty="0"/>
              <a:t>(human rights, </a:t>
            </a:r>
            <a:r>
              <a:rPr lang="en-US" dirty="0" err="1"/>
              <a:t>etc</a:t>
            </a:r>
            <a:r>
              <a:rPr lang="en-US" dirty="0" smtClean="0"/>
              <a:t>)</a:t>
            </a:r>
            <a:r>
              <a:rPr lang="en-US" dirty="0"/>
              <a:t> </a:t>
            </a:r>
            <a:r>
              <a:rPr lang="en-US" dirty="0" err="1" smtClean="0"/>
              <a:t>chem</a:t>
            </a:r>
            <a:r>
              <a:rPr lang="en-US" dirty="0" smtClean="0"/>
              <a:t>/bio agents,  </a:t>
            </a:r>
          </a:p>
          <a:p>
            <a:r>
              <a:rPr lang="en-US" dirty="0" smtClean="0"/>
              <a:t>encryption</a:t>
            </a:r>
            <a:r>
              <a:rPr lang="en-US" dirty="0"/>
              <a:t>,  </a:t>
            </a:r>
            <a:endParaRPr lang="en-US" dirty="0" smtClean="0"/>
          </a:p>
          <a:p>
            <a:r>
              <a:rPr lang="en-US" dirty="0" smtClean="0"/>
              <a:t>firearms</a:t>
            </a:r>
            <a:r>
              <a:rPr lang="en-US" dirty="0"/>
              <a:t>, </a:t>
            </a:r>
            <a:endParaRPr lang="en-US" dirty="0" smtClean="0"/>
          </a:p>
          <a:p>
            <a:r>
              <a:rPr lang="en-US" dirty="0" smtClean="0"/>
              <a:t>missile </a:t>
            </a:r>
            <a:r>
              <a:rPr lang="en-US" dirty="0"/>
              <a:t>tech,  </a:t>
            </a:r>
            <a:endParaRPr lang="en-US" dirty="0" smtClean="0"/>
          </a:p>
          <a:p>
            <a:r>
              <a:rPr lang="en-US" dirty="0" smtClean="0"/>
              <a:t>surreptitious </a:t>
            </a:r>
            <a:r>
              <a:rPr lang="en-US" dirty="0"/>
              <a:t>listening, military </a:t>
            </a:r>
            <a:r>
              <a:rPr lang="en-US" dirty="0" smtClean="0"/>
              <a:t>technology </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773" y="338137"/>
            <a:ext cx="1748027"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 y="5791200"/>
            <a:ext cx="8382000" cy="914400"/>
          </a:xfrm>
          <a:prstGeom prst="rect">
            <a:avLst/>
          </a:prstGeom>
        </p:spPr>
        <p:txBody>
          <a:bodyPr vert="horz" wrap="square" lIns="91440" tIns="45720" rIns="91440" bIns="45720" rtlCol="0" anchor="ctr">
            <a:normAutofit/>
          </a:bodyPr>
          <a:lstStyle/>
          <a:p>
            <a:pPr>
              <a:spcBef>
                <a:spcPct val="0"/>
              </a:spcBef>
            </a:pPr>
            <a:r>
              <a:rPr lang="en-US" sz="1200" i="1" dirty="0" smtClean="0">
                <a:latin typeface="Century Gothic" pitchFamily="34" charset="0"/>
                <a:ea typeface="+mj-ea"/>
                <a:cs typeface="+mj-cs"/>
              </a:rPr>
              <a:t>From the Federation of American Scientists:</a:t>
            </a:r>
          </a:p>
          <a:p>
            <a:pPr>
              <a:spcBef>
                <a:spcPct val="0"/>
              </a:spcBef>
            </a:pPr>
            <a:r>
              <a:rPr lang="en-US" sz="1200" i="1" dirty="0">
                <a:latin typeface="Century Gothic" pitchFamily="34" charset="0"/>
                <a:ea typeface="+mj-ea"/>
                <a:cs typeface="+mj-cs"/>
                <a:hlinkClick r:id="rId3"/>
              </a:rPr>
              <a:t>http://</a:t>
            </a:r>
            <a:r>
              <a:rPr lang="en-US" sz="1200" i="1" dirty="0" smtClean="0">
                <a:latin typeface="Century Gothic" pitchFamily="34" charset="0"/>
                <a:ea typeface="+mj-ea"/>
                <a:cs typeface="+mj-cs"/>
                <a:hlinkClick r:id="rId3"/>
              </a:rPr>
              <a:t>www.fas.org/nuke/control/export/provisions.htm</a:t>
            </a:r>
            <a:endParaRPr lang="en-US" sz="1200" i="1" dirty="0" smtClean="0">
              <a:latin typeface="Century Gothic" pitchFamily="34" charset="0"/>
              <a:ea typeface="+mj-ea"/>
              <a:cs typeface="+mj-cs"/>
            </a:endParaRPr>
          </a:p>
          <a:p>
            <a:pPr>
              <a:spcBef>
                <a:spcPct val="0"/>
              </a:spcBef>
            </a:pPr>
            <a:r>
              <a:rPr lang="en-US" sz="1200" i="1" dirty="0" smtClean="0">
                <a:latin typeface="Century Gothic" pitchFamily="34" charset="0"/>
                <a:ea typeface="+mj-ea"/>
                <a:cs typeface="+mj-cs"/>
              </a:rPr>
              <a:t>Department of Commerce, “Basis of CCL Controls”</a:t>
            </a:r>
          </a:p>
          <a:p>
            <a:pPr>
              <a:spcBef>
                <a:spcPct val="0"/>
              </a:spcBef>
            </a:pPr>
            <a:r>
              <a:rPr lang="en-US" sz="1200" i="1" dirty="0">
                <a:latin typeface="Century Gothic" pitchFamily="34" charset="0"/>
                <a:ea typeface="+mj-ea"/>
                <a:cs typeface="+mj-cs"/>
                <a:hlinkClick r:id="rId4"/>
              </a:rPr>
              <a:t>http://</a:t>
            </a:r>
            <a:r>
              <a:rPr lang="en-US" sz="1200" i="1" dirty="0" smtClean="0">
                <a:latin typeface="Century Gothic" pitchFamily="34" charset="0"/>
                <a:ea typeface="+mj-ea"/>
                <a:cs typeface="+mj-cs"/>
                <a:hlinkClick r:id="rId4"/>
              </a:rPr>
              <a:t>www.bis.doc.gov/policiesandregulations/basis_of_ccl_controls.htm</a:t>
            </a:r>
            <a:endParaRPr lang="en-US" sz="1200" i="1" dirty="0" smtClean="0">
              <a:latin typeface="Century Gothic" pitchFamily="34" charset="0"/>
              <a:ea typeface="+mj-ea"/>
              <a:cs typeface="+mj-cs"/>
            </a:endParaRPr>
          </a:p>
        </p:txBody>
      </p:sp>
    </p:spTree>
    <p:extLst>
      <p:ext uri="{BB962C8B-B14F-4D97-AF65-F5344CB8AC3E}">
        <p14:creationId xmlns:p14="http://schemas.microsoft.com/office/powerpoint/2010/main" val="2723528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0" y="1676400"/>
            <a:ext cx="8624328"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7"/>
          <p:cNvSpPr>
            <a:spLocks noGrp="1"/>
          </p:cNvSpPr>
          <p:nvPr>
            <p:ph type="body" sz="quarter" idx="13"/>
          </p:nvPr>
        </p:nvSpPr>
        <p:spPr>
          <a:xfrm>
            <a:off x="533400" y="974400"/>
            <a:ext cx="8251200" cy="457200"/>
          </a:xfrm>
        </p:spPr>
        <p:txBody>
          <a:bodyPr/>
          <a:lstStyle/>
          <a:p>
            <a:r>
              <a:rPr lang="en-US" dirty="0" smtClean="0"/>
              <a:t>“When </a:t>
            </a:r>
            <a:r>
              <a:rPr lang="en-US" dirty="0"/>
              <a:t>we understand </a:t>
            </a:r>
            <a:r>
              <a:rPr lang="en-US" dirty="0" smtClean="0"/>
              <a:t>that slide, </a:t>
            </a:r>
            <a:r>
              <a:rPr lang="en-US" dirty="0"/>
              <a:t>we’ll have won the war!”</a:t>
            </a:r>
          </a:p>
        </p:txBody>
      </p:sp>
      <p:sp>
        <p:nvSpPr>
          <p:cNvPr id="5" name="Title 5"/>
          <p:cNvSpPr>
            <a:spLocks noGrp="1"/>
          </p:cNvSpPr>
          <p:nvPr>
            <p:ph type="title"/>
          </p:nvPr>
        </p:nvSpPr>
        <p:spPr>
          <a:xfrm>
            <a:off x="381000" y="228600"/>
            <a:ext cx="8458200" cy="685800"/>
          </a:xfrm>
        </p:spPr>
        <p:txBody>
          <a:bodyPr>
            <a:normAutofit fontScale="90000"/>
          </a:bodyPr>
          <a:lstStyle/>
          <a:p>
            <a:r>
              <a:rPr lang="en-US" dirty="0" smtClean="0"/>
              <a:t>“Structural Equation Model” of Export Controls</a:t>
            </a:r>
            <a:endParaRPr lang="en-US" dirty="0"/>
          </a:p>
        </p:txBody>
      </p:sp>
    </p:spTree>
    <p:extLst>
      <p:ext uri="{BB962C8B-B14F-4D97-AF65-F5344CB8AC3E}">
        <p14:creationId xmlns:p14="http://schemas.microsoft.com/office/powerpoint/2010/main" val="1600374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dirty="0" smtClean="0">
                <a:solidFill>
                  <a:srgbClr val="FFC000"/>
                </a:solidFill>
              </a:rPr>
              <a:t>University</a:t>
            </a:r>
            <a:r>
              <a:rPr lang="en-US" dirty="0" smtClean="0">
                <a:solidFill>
                  <a:schemeClr val="accent5"/>
                </a:solidFill>
              </a:rPr>
              <a:t> Export Compliance</a:t>
            </a:r>
            <a:endParaRPr lang="en-US" dirty="0">
              <a:solidFill>
                <a:schemeClr val="accent5"/>
              </a:solidFill>
            </a:endParaRPr>
          </a:p>
        </p:txBody>
      </p:sp>
      <p:sp>
        <p:nvSpPr>
          <p:cNvPr id="12" name="Rectangle 11"/>
          <p:cNvSpPr/>
          <p:nvPr/>
        </p:nvSpPr>
        <p:spPr>
          <a:xfrm>
            <a:off x="457200" y="1596241"/>
            <a:ext cx="5943600" cy="4801314"/>
          </a:xfrm>
          <a:prstGeom prst="rect">
            <a:avLst/>
          </a:prstGeom>
        </p:spPr>
        <p:txBody>
          <a:bodyPr wrap="square">
            <a:spAutoFit/>
          </a:bodyPr>
          <a:lstStyle/>
          <a:p>
            <a:pPr marL="285750" indent="-285750">
              <a:buFont typeface="Arial" pitchFamily="34" charset="0"/>
              <a:buChar char="•"/>
            </a:pPr>
            <a:r>
              <a:rPr lang="en-US" dirty="0"/>
              <a:t>Decentralized structures</a:t>
            </a:r>
          </a:p>
          <a:p>
            <a:pPr marL="285750" indent="-285750">
              <a:buFont typeface="Arial" pitchFamily="34" charset="0"/>
              <a:buChar char="•"/>
            </a:pPr>
            <a:r>
              <a:rPr lang="en-US" dirty="0" smtClean="0"/>
              <a:t>Limited </a:t>
            </a:r>
            <a:r>
              <a:rPr lang="en-US" dirty="0"/>
              <a:t>resources</a:t>
            </a:r>
          </a:p>
          <a:p>
            <a:pPr marL="285750" indent="-285750">
              <a:buFont typeface="Arial" pitchFamily="34" charset="0"/>
              <a:buChar char="•"/>
            </a:pPr>
            <a:r>
              <a:rPr lang="en-US" dirty="0"/>
              <a:t>Highly detailed process to determine controls </a:t>
            </a:r>
          </a:p>
          <a:p>
            <a:pPr marL="342900" indent="-342900">
              <a:buFont typeface="Arial" pitchFamily="34" charset="0"/>
              <a:buChar char="•"/>
            </a:pPr>
            <a:r>
              <a:rPr lang="en-US" dirty="0"/>
              <a:t>Compels researchers away from controlled research – they don’t want the burden</a:t>
            </a:r>
          </a:p>
          <a:p>
            <a:pPr marL="342900" indent="-342900">
              <a:buFont typeface="Arial" pitchFamily="34" charset="0"/>
              <a:buChar char="•"/>
            </a:pPr>
            <a:r>
              <a:rPr lang="en-US" dirty="0"/>
              <a:t>Conflicts with traditional belief of “academic freedom” – doesn’t make sense in the educational environment</a:t>
            </a:r>
          </a:p>
          <a:p>
            <a:pPr marL="342900" indent="-342900">
              <a:buFont typeface="Arial" pitchFamily="34" charset="0"/>
              <a:buChar char="•"/>
            </a:pPr>
            <a:r>
              <a:rPr lang="en-US" dirty="0"/>
              <a:t>Limits educational experience</a:t>
            </a:r>
          </a:p>
          <a:p>
            <a:pPr marL="285750" indent="-285750">
              <a:buFont typeface="Arial" pitchFamily="34" charset="0"/>
              <a:buChar char="•"/>
            </a:pPr>
            <a:endParaRPr lang="en-US" dirty="0"/>
          </a:p>
          <a:p>
            <a:pPr marL="285750" indent="-285750">
              <a:buFont typeface="Arial" pitchFamily="34" charset="0"/>
              <a:buChar char="•"/>
            </a:pPr>
            <a:r>
              <a:rPr lang="en-US" dirty="0"/>
              <a:t>Compliance Burden:</a:t>
            </a:r>
          </a:p>
          <a:p>
            <a:pPr marL="285750" indent="-285750">
              <a:buFont typeface="Arial" pitchFamily="34" charset="0"/>
              <a:buChar char="•"/>
            </a:pPr>
            <a:r>
              <a:rPr lang="en-US" dirty="0"/>
              <a:t>Responsible for all of CCL and USML, plus FACR and trade sanctions</a:t>
            </a:r>
          </a:p>
          <a:p>
            <a:pPr marL="285750" indent="-285750">
              <a:buFont typeface="Arial" pitchFamily="34" charset="0"/>
              <a:buChar char="•"/>
            </a:pPr>
            <a:r>
              <a:rPr lang="en-US" dirty="0"/>
              <a:t>Foreign nationals possible from every country in the world</a:t>
            </a:r>
          </a:p>
          <a:p>
            <a:pPr marL="285750" indent="-285750">
              <a:buFont typeface="Arial" pitchFamily="34" charset="0"/>
              <a:buChar char="•"/>
            </a:pPr>
            <a:r>
              <a:rPr lang="en-US" dirty="0"/>
              <a:t>Particularly with emerging technologies, the regulatory landscape is unclear i.e., there is a significant “interpretive burden”</a:t>
            </a:r>
          </a:p>
          <a:p>
            <a:pPr marL="285750" indent="-285750">
              <a:buFont typeface="Arial" pitchFamily="34" charset="0"/>
              <a:buChar char="•"/>
            </a:pPr>
            <a:endParaRPr lang="en-US" dirty="0"/>
          </a:p>
        </p:txBody>
      </p:sp>
      <p:pic>
        <p:nvPicPr>
          <p:cNvPr id="9219" name="Picture 3" descr="C:\Users\jtorres\AppData\Local\Microsoft\Windows\Temporary Internet Files\Low\Content.IE5\DUG2QMDE\MC91021637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81400"/>
            <a:ext cx="3575241" cy="3114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33400" y="974400"/>
            <a:ext cx="8251200" cy="457200"/>
          </a:xfrm>
        </p:spPr>
        <p:txBody>
          <a:bodyPr>
            <a:noAutofit/>
          </a:bodyPr>
          <a:lstStyle/>
          <a:p>
            <a:r>
              <a:rPr lang="en-US" dirty="0" smtClean="0"/>
              <a:t>Complicating Factors in the University Environment</a:t>
            </a:r>
            <a:endParaRPr lang="en-US" sz="1200" i="1" dirty="0"/>
          </a:p>
        </p:txBody>
      </p:sp>
    </p:spTree>
    <p:extLst>
      <p:ext uri="{BB962C8B-B14F-4D97-AF65-F5344CB8AC3E}">
        <p14:creationId xmlns:p14="http://schemas.microsoft.com/office/powerpoint/2010/main" val="8544973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57200" y="362634"/>
            <a:ext cx="7772400" cy="646331"/>
          </a:xfrm>
          <a:prstGeom prst="rect">
            <a:avLst/>
          </a:prstGeom>
          <a:noFill/>
          <a:ln w="9525">
            <a:noFill/>
            <a:miter lim="800000"/>
            <a:headEnd/>
            <a:tailEnd/>
          </a:ln>
          <a:effectLst/>
        </p:spPr>
        <p:txBody>
          <a:bodyPr wrap="square">
            <a:spAutoFit/>
          </a:bodyPr>
          <a:lstStyle/>
          <a:p>
            <a:pPr>
              <a:buNone/>
            </a:pPr>
            <a:r>
              <a:rPr lang="en-US" sz="3600" dirty="0" smtClean="0"/>
              <a:t>Perspectives of Export Controls</a:t>
            </a:r>
            <a:endParaRPr lang="en-US" sz="3600" dirty="0"/>
          </a:p>
        </p:txBody>
      </p:sp>
      <p:sp>
        <p:nvSpPr>
          <p:cNvPr id="4" name="Slide Number Placeholder 3"/>
          <p:cNvSpPr txBox="1">
            <a:spLocks/>
          </p:cNvSpPr>
          <p:nvPr/>
        </p:nvSpPr>
        <p:spPr>
          <a:xfrm>
            <a:off x="0" y="6248400"/>
            <a:ext cx="533400" cy="38100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fld id="{1DD227F7-F2EB-4F9A-A3BB-D01890DABEE0}" type="slidenum">
              <a:rPr kumimoji="0" lang="en-US" altLang="en-US" sz="2400" b="0" i="0" u="none" strike="noStrike" kern="1200" cap="none" spc="0" normalizeH="0" baseline="0" noProof="0" smtClean="0">
                <a:ln>
                  <a:noFill/>
                </a:ln>
                <a:solidFill>
                  <a:schemeClr val="bg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20000"/>
                </a:spcBef>
                <a:spcAft>
                  <a:spcPct val="0"/>
                </a:spcAft>
                <a:buClrTx/>
                <a:buSzTx/>
                <a:buFontTx/>
                <a:buNone/>
                <a:tabLst/>
                <a:defRPr/>
              </a:pPr>
              <a:t>46</a:t>
            </a:fld>
            <a:endParaRPr kumimoji="0" lang="en-US" altLang="en-US" sz="2400" b="0" i="0" u="none" strike="noStrike" kern="1200" cap="none" spc="0" normalizeH="0" baseline="0" noProof="0" dirty="0">
              <a:ln>
                <a:noFill/>
              </a:ln>
              <a:solidFill>
                <a:schemeClr val="bg2"/>
              </a:solidFill>
              <a:effectLst/>
              <a:uLnTx/>
              <a:uFillTx/>
              <a:latin typeface="Times New Roman" pitchFamily="18" charset="0"/>
              <a:ea typeface="+mn-ea"/>
              <a:cs typeface="+mn-cs"/>
            </a:endParaRPr>
          </a:p>
        </p:txBody>
      </p:sp>
      <p:sp>
        <p:nvSpPr>
          <p:cNvPr id="2" name="Date Placeholder 1"/>
          <p:cNvSpPr>
            <a:spLocks noGrp="1"/>
          </p:cNvSpPr>
          <p:nvPr>
            <p:ph type="dt" sz="half" idx="10"/>
          </p:nvPr>
        </p:nvSpPr>
        <p:spPr/>
        <p:txBody>
          <a:bodyPr/>
          <a:lstStyle/>
          <a:p>
            <a:pPr>
              <a:defRPr/>
            </a:pPr>
            <a:fld id="{8D3FE7EA-926E-450F-8DD6-F80C0BE9F9EF}" type="datetime1">
              <a:rPr lang="en-US" smtClean="0"/>
              <a:t>7/13/2012</a:t>
            </a:fld>
            <a:endParaRPr lang="en-US"/>
          </a:p>
        </p:txBody>
      </p:sp>
    </p:spTree>
    <p:controls>
      <mc:AlternateContent xmlns:mc="http://schemas.openxmlformats.org/markup-compatibility/2006">
        <mc:Choice xmlns:v="urn:schemas-microsoft-com:vml" Requires="v">
          <p:control spid="155656" name="ShockwaveFlash1" r:id="rId2" imgW="6935168" imgH="4723810"/>
        </mc:Choice>
        <mc:Fallback>
          <p:control name="ShockwaveFlash1" r:id="rId2" imgW="6935168" imgH="472381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47800"/>
                  <a:ext cx="6935788" cy="472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88080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4085" y="1676400"/>
            <a:ext cx="7696200" cy="1143001"/>
          </a:xfrm>
        </p:spPr>
        <p:txBody>
          <a:bodyPr/>
          <a:lstStyle/>
          <a:p>
            <a:pPr marL="0" indent="0">
              <a:buNone/>
            </a:pPr>
            <a:r>
              <a:rPr lang="en-US" dirty="0" smtClean="0"/>
              <a:t>Federal laws that regulate the transfer, by any means, to any location, of “stuff” enumerated in:</a:t>
            </a:r>
          </a:p>
        </p:txBody>
      </p:sp>
      <p:sp>
        <p:nvSpPr>
          <p:cNvPr id="8" name="Text Placeholder 7"/>
          <p:cNvSpPr>
            <a:spLocks noGrp="1"/>
          </p:cNvSpPr>
          <p:nvPr>
            <p:ph type="body" sz="quarter" idx="13"/>
          </p:nvPr>
        </p:nvSpPr>
        <p:spPr/>
        <p:txBody>
          <a:bodyPr/>
          <a:lstStyle/>
          <a:p>
            <a:r>
              <a:rPr lang="en-US" dirty="0" smtClean="0"/>
              <a:t>What are export controls?</a:t>
            </a:r>
            <a:endParaRPr lang="en-US" dirty="0"/>
          </a:p>
        </p:txBody>
      </p:sp>
      <p:sp>
        <p:nvSpPr>
          <p:cNvPr id="6" name="Title 5"/>
          <p:cNvSpPr>
            <a:spLocks noGrp="1"/>
          </p:cNvSpPr>
          <p:nvPr>
            <p:ph type="title"/>
          </p:nvPr>
        </p:nvSpPr>
        <p:spPr>
          <a:xfrm>
            <a:off x="381000" y="228600"/>
            <a:ext cx="8229600" cy="685800"/>
          </a:xfrm>
        </p:spPr>
        <p:txBody>
          <a:bodyPr/>
          <a:lstStyle/>
          <a:p>
            <a:r>
              <a:rPr lang="en-US" dirty="0" smtClean="0"/>
              <a:t>Export Controls</a:t>
            </a:r>
            <a:endParaRPr lang="en-US" dirty="0"/>
          </a:p>
        </p:txBody>
      </p:sp>
      <p:graphicFrame>
        <p:nvGraphicFramePr>
          <p:cNvPr id="2" name="Diagram 1"/>
          <p:cNvGraphicFramePr/>
          <p:nvPr>
            <p:extLst>
              <p:ext uri="{D42A27DB-BD31-4B8C-83A1-F6EECF244321}">
                <p14:modId xmlns:p14="http://schemas.microsoft.com/office/powerpoint/2010/main" val="254746058"/>
              </p:ext>
            </p:extLst>
          </p:nvPr>
        </p:nvGraphicFramePr>
        <p:xfrm>
          <a:off x="457200" y="2590800"/>
          <a:ext cx="8534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6" descr="http://www.osec.doc.gov/webresources/accessibility/images/doc_logo_halfinch.gif"/>
          <p:cNvPicPr>
            <a:picLocks noChangeAspect="1" noChangeArrowheads="1"/>
          </p:cNvPicPr>
          <p:nvPr/>
        </p:nvPicPr>
        <p:blipFill>
          <a:blip r:embed="rId7" cstate="print"/>
          <a:srcRect/>
          <a:stretch>
            <a:fillRect/>
          </a:stretch>
        </p:blipFill>
        <p:spPr bwMode="auto">
          <a:xfrm>
            <a:off x="1981200" y="4343400"/>
            <a:ext cx="878151" cy="873760"/>
          </a:xfrm>
          <a:prstGeom prst="rect">
            <a:avLst/>
          </a:prstGeom>
          <a:noFill/>
        </p:spPr>
      </p:pic>
      <p:pic>
        <p:nvPicPr>
          <p:cNvPr id="10" name="Picture 28" descr="http://georgewbush-whitehouse.archives.gov/omb/budget/fy2006/images/treasury-1.jpg"/>
          <p:cNvPicPr>
            <a:picLocks noChangeAspect="1" noChangeArrowheads="1"/>
          </p:cNvPicPr>
          <p:nvPr/>
        </p:nvPicPr>
        <p:blipFill>
          <a:blip r:embed="rId8" cstate="print"/>
          <a:srcRect/>
          <a:stretch>
            <a:fillRect/>
          </a:stretch>
        </p:blipFill>
        <p:spPr bwMode="auto">
          <a:xfrm>
            <a:off x="3317241" y="4343400"/>
            <a:ext cx="873760" cy="873760"/>
          </a:xfrm>
          <a:prstGeom prst="rect">
            <a:avLst/>
          </a:prstGeom>
          <a:noFill/>
        </p:spPr>
      </p:pic>
      <p:pic>
        <p:nvPicPr>
          <p:cNvPr id="11" name="Picture 2" descr="U.S. Department of State - Great Seal">
            <a:hlinkClick r:id="" tooltip="U.S. Department of State - Great Seal"/>
          </p:cNvPr>
          <p:cNvPicPr>
            <a:picLocks noChangeAspect="1" noChangeArrowheads="1"/>
          </p:cNvPicPr>
          <p:nvPr/>
        </p:nvPicPr>
        <p:blipFill>
          <a:blip r:embed="rId9" cstate="print"/>
          <a:srcRect/>
          <a:stretch>
            <a:fillRect/>
          </a:stretch>
        </p:blipFill>
        <p:spPr bwMode="auto">
          <a:xfrm>
            <a:off x="609600" y="4307363"/>
            <a:ext cx="925195" cy="925196"/>
          </a:xfrm>
          <a:prstGeom prst="rect">
            <a:avLst/>
          </a:prstGeom>
          <a:noFill/>
        </p:spPr>
      </p:pic>
      <p:pic>
        <p:nvPicPr>
          <p:cNvPr id="12" name="Picture 18" descr="http://www.phy.duke.edu/research/photon/qoptics/funding/doe.gif"/>
          <p:cNvPicPr>
            <a:picLocks noChangeAspect="1" noChangeArrowheads="1"/>
          </p:cNvPicPr>
          <p:nvPr/>
        </p:nvPicPr>
        <p:blipFill>
          <a:blip r:embed="rId10" cstate="print"/>
          <a:srcRect/>
          <a:stretch>
            <a:fillRect/>
          </a:stretch>
        </p:blipFill>
        <p:spPr bwMode="auto">
          <a:xfrm>
            <a:off x="4572000" y="4274661"/>
            <a:ext cx="990600" cy="990600"/>
          </a:xfrm>
          <a:prstGeom prst="rect">
            <a:avLst/>
          </a:prstGeom>
          <a:noFill/>
        </p:spPr>
      </p:pic>
      <p:pic>
        <p:nvPicPr>
          <p:cNvPr id="14" name="Picture 40" descr="http://www.sdoi.com/content/gsa/images/seal_customs.jpg"/>
          <p:cNvPicPr>
            <a:picLocks noChangeAspect="1" noChangeArrowheads="1"/>
          </p:cNvPicPr>
          <p:nvPr/>
        </p:nvPicPr>
        <p:blipFill>
          <a:blip r:embed="rId11" cstate="print"/>
          <a:srcRect/>
          <a:stretch>
            <a:fillRect/>
          </a:stretch>
        </p:blipFill>
        <p:spPr bwMode="auto">
          <a:xfrm>
            <a:off x="5943600" y="4353560"/>
            <a:ext cx="891015" cy="863600"/>
          </a:xfrm>
          <a:prstGeom prst="rect">
            <a:avLst/>
          </a:prstGeom>
          <a:noFill/>
        </p:spPr>
      </p:pic>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4384" y="4307363"/>
            <a:ext cx="955215" cy="9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81000" y="5943600"/>
            <a:ext cx="8382000" cy="609600"/>
          </a:xfrm>
          <a:prstGeom prst="rect">
            <a:avLst/>
          </a:prstGeom>
        </p:spPr>
        <p:txBody>
          <a:bodyPr vert="horz" wrap="square" lIns="91440" tIns="45720" rIns="91440" bIns="45720" rtlCol="0" anchor="ctr">
            <a:normAutofit/>
          </a:bodyPr>
          <a:lstStyle/>
          <a:p>
            <a:pPr>
              <a:spcBef>
                <a:spcPct val="0"/>
              </a:spcBef>
            </a:pPr>
            <a:r>
              <a:rPr lang="en-US" sz="1200" i="1" dirty="0" smtClean="0">
                <a:latin typeface="Century Gothic" pitchFamily="34" charset="0"/>
                <a:ea typeface="+mj-ea"/>
                <a:cs typeface="+mj-cs"/>
              </a:rPr>
              <a:t>GAO Report: “Export Controls: Challenges Exist in Enforcement of an Inherently Complex System”</a:t>
            </a:r>
          </a:p>
          <a:p>
            <a:pPr>
              <a:spcBef>
                <a:spcPct val="0"/>
              </a:spcBef>
            </a:pPr>
            <a:r>
              <a:rPr lang="en-US" sz="1200" i="1" dirty="0">
                <a:latin typeface="Century Gothic" pitchFamily="34" charset="0"/>
                <a:ea typeface="+mj-ea"/>
                <a:cs typeface="+mj-cs"/>
                <a:hlinkClick r:id="rId13"/>
              </a:rPr>
              <a:t>http://</a:t>
            </a:r>
            <a:r>
              <a:rPr lang="en-US" sz="1200" i="1" dirty="0" smtClean="0">
                <a:latin typeface="Century Gothic" pitchFamily="34" charset="0"/>
                <a:ea typeface="+mj-ea"/>
                <a:cs typeface="+mj-cs"/>
                <a:hlinkClick r:id="rId13"/>
              </a:rPr>
              <a:t>www.gao.gov/new.items/d07265.pdf</a:t>
            </a:r>
            <a:endParaRPr lang="en-US" sz="1200" i="1" dirty="0" smtClean="0">
              <a:latin typeface="Century Gothic" pitchFamily="34" charset="0"/>
              <a:ea typeface="+mj-ea"/>
              <a:cs typeface="+mj-cs"/>
            </a:endParaRPr>
          </a:p>
        </p:txBody>
      </p:sp>
    </p:spTree>
    <p:extLst>
      <p:ext uri="{BB962C8B-B14F-4D97-AF65-F5344CB8AC3E}">
        <p14:creationId xmlns:p14="http://schemas.microsoft.com/office/powerpoint/2010/main" val="40271408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a:bodyPr>
          <a:lstStyle/>
          <a:p>
            <a:r>
              <a:rPr lang="en-US" dirty="0" smtClean="0"/>
              <a:t>Actual shipment or transmission of items out of the U.S. </a:t>
            </a:r>
            <a:endParaRPr lang="en-US" dirty="0"/>
          </a:p>
        </p:txBody>
      </p:sp>
      <p:sp>
        <p:nvSpPr>
          <p:cNvPr id="6" name="Title 5"/>
          <p:cNvSpPr>
            <a:spLocks noGrp="1"/>
          </p:cNvSpPr>
          <p:nvPr>
            <p:ph type="title"/>
          </p:nvPr>
        </p:nvSpPr>
        <p:spPr>
          <a:xfrm>
            <a:off x="401739" y="304800"/>
            <a:ext cx="8229600" cy="685800"/>
          </a:xfrm>
        </p:spPr>
        <p:txBody>
          <a:bodyPr/>
          <a:lstStyle/>
          <a:p>
            <a:r>
              <a:rPr lang="en-US" dirty="0" smtClean="0"/>
              <a:t>General Concept #1: </a:t>
            </a:r>
            <a:r>
              <a:rPr lang="en-US" u="sng" dirty="0" smtClean="0"/>
              <a:t>Exports</a:t>
            </a:r>
            <a:endParaRPr lang="en-US" u="sng" dirty="0"/>
          </a:p>
        </p:txBody>
      </p:sp>
      <p:sp>
        <p:nvSpPr>
          <p:cNvPr id="127" name="Content Placeholder 2"/>
          <p:cNvSpPr txBox="1">
            <a:spLocks/>
          </p:cNvSpPr>
          <p:nvPr/>
        </p:nvSpPr>
        <p:spPr>
          <a:xfrm>
            <a:off x="457200" y="1295400"/>
            <a:ext cx="3886200" cy="4974431"/>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60000"/>
                  <a:lumOff val="40000"/>
                </a:schemeClr>
              </a:buClr>
              <a:buFont typeface="Arial" pitchFamily="34" charset="0"/>
              <a:buChar char="•"/>
              <a:defRPr sz="2400" b="0" kern="1200">
                <a:solidFill>
                  <a:schemeClr val="tx2"/>
                </a:solidFill>
                <a:latin typeface="+mn-lt"/>
                <a:ea typeface="+mn-ea"/>
                <a:cs typeface="+mn-cs"/>
              </a:defRPr>
            </a:lvl1pPr>
            <a:lvl2pPr marL="684213" indent="-227013" algn="l" defTabSz="914400" rtl="0" eaLnBrk="1" latinLnBrk="0" hangingPunct="1">
              <a:lnSpc>
                <a:spcPts val="2600"/>
              </a:lnSpc>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1087438" indent="-173038" algn="l" defTabSz="914400" rtl="0" eaLnBrk="1" latinLnBrk="0" hangingPunct="1">
              <a:lnSpc>
                <a:spcPts val="2600"/>
              </a:lnSpc>
              <a:spcBef>
                <a:spcPct val="20000"/>
              </a:spcBef>
              <a:buClr>
                <a:schemeClr val="accent2"/>
              </a:buClr>
              <a:buFont typeface="Arial" pitchFamily="34" charset="0"/>
              <a:buChar char="•"/>
              <a:defRPr sz="1800" kern="1200">
                <a:solidFill>
                  <a:schemeClr val="tx2"/>
                </a:solidFill>
                <a:latin typeface="+mn-lt"/>
                <a:ea typeface="+mn-ea"/>
                <a:cs typeface="+mn-cs"/>
              </a:defRPr>
            </a:lvl3pPr>
            <a:lvl4pPr marL="1541463" indent="-169863" algn="l" defTabSz="914400" rtl="0" eaLnBrk="1" latinLnBrk="0" hangingPunct="1">
              <a:lnSpc>
                <a:spcPts val="2600"/>
              </a:lnSpc>
              <a:spcBef>
                <a:spcPct val="20000"/>
              </a:spcBef>
              <a:buClr>
                <a:schemeClr val="accent3"/>
              </a:buClr>
              <a:buFont typeface="Arial" pitchFamily="34" charset="0"/>
              <a:buChar char="•"/>
              <a:defRPr sz="1600" kern="1200">
                <a:solidFill>
                  <a:schemeClr val="tx1"/>
                </a:solidFill>
                <a:latin typeface="+mn-lt"/>
                <a:ea typeface="+mn-ea"/>
                <a:cs typeface="+mn-cs"/>
              </a:defRPr>
            </a:lvl4pPr>
            <a:lvl5pPr marL="2001838" indent="-173038" algn="l" defTabSz="914400" rtl="0" eaLnBrk="1" latinLnBrk="0" hangingPunct="1">
              <a:lnSpc>
                <a:spcPts val="2600"/>
              </a:lnSpc>
              <a:spcBef>
                <a:spcPct val="20000"/>
              </a:spcBef>
              <a:buClr>
                <a:schemeClr val="accent4"/>
              </a:buClr>
              <a:buFont typeface="Arial" pitchFamily="34" charset="0"/>
              <a:buChar char="•"/>
              <a:defRPr sz="14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120000"/>
              </a:lnSpc>
              <a:spcBef>
                <a:spcPts val="0"/>
              </a:spcBef>
            </a:pPr>
            <a:r>
              <a:rPr lang="en-US" dirty="0" smtClean="0"/>
              <a:t>Tangible</a:t>
            </a:r>
            <a:endParaRPr lang="en-US" u="sng" dirty="0" smtClean="0"/>
          </a:p>
          <a:p>
            <a:pPr>
              <a:lnSpc>
                <a:spcPct val="120000"/>
              </a:lnSpc>
              <a:spcBef>
                <a:spcPts val="0"/>
              </a:spcBef>
            </a:pPr>
            <a:r>
              <a:rPr lang="en-US" dirty="0" smtClean="0"/>
              <a:t>Intangible</a:t>
            </a:r>
            <a:r>
              <a:rPr lang="en-US" dirty="0"/>
              <a:t> </a:t>
            </a:r>
            <a:r>
              <a:rPr lang="en-US" dirty="0" smtClean="0"/>
              <a:t>(Email, fax, international phone calls)</a:t>
            </a:r>
          </a:p>
          <a:p>
            <a:pPr>
              <a:lnSpc>
                <a:spcPct val="120000"/>
              </a:lnSpc>
              <a:spcBef>
                <a:spcPts val="0"/>
              </a:spcBef>
            </a:pPr>
            <a:r>
              <a:rPr lang="en-US" dirty="0" smtClean="0"/>
              <a:t> Re-export </a:t>
            </a:r>
          </a:p>
          <a:p>
            <a:pPr>
              <a:lnSpc>
                <a:spcPct val="120000"/>
              </a:lnSpc>
              <a:spcBef>
                <a:spcPts val="0"/>
              </a:spcBef>
            </a:pPr>
            <a:r>
              <a:rPr lang="en-US" dirty="0" smtClean="0"/>
              <a:t>Trans-shipment</a:t>
            </a:r>
          </a:p>
          <a:p>
            <a:pPr marL="0" indent="0">
              <a:lnSpc>
                <a:spcPct val="120000"/>
              </a:lnSpc>
              <a:spcBef>
                <a:spcPts val="0"/>
              </a:spcBef>
              <a:buNone/>
            </a:pPr>
            <a:endParaRPr lang="en-US" dirty="0" smtClean="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132280"/>
            <a:ext cx="4953400" cy="3457591"/>
          </a:xfrm>
          <a:prstGeom prst="rect">
            <a:avLst/>
          </a:prstGeom>
          <a:noFill/>
          <a:ln w="9525">
            <a:solidFill>
              <a:srgbClr val="30C8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2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a:bodyPr>
          <a:lstStyle/>
          <a:p>
            <a:r>
              <a:rPr lang="en-US" dirty="0" smtClean="0"/>
              <a:t>Specific definition</a:t>
            </a:r>
            <a:endParaRPr lang="en-US" dirty="0"/>
          </a:p>
        </p:txBody>
      </p:sp>
      <p:sp>
        <p:nvSpPr>
          <p:cNvPr id="6" name="Title 5"/>
          <p:cNvSpPr>
            <a:spLocks noGrp="1"/>
          </p:cNvSpPr>
          <p:nvPr>
            <p:ph type="title"/>
          </p:nvPr>
        </p:nvSpPr>
        <p:spPr>
          <a:xfrm>
            <a:off x="401739" y="304800"/>
            <a:ext cx="8229600" cy="685800"/>
          </a:xfrm>
        </p:spPr>
        <p:txBody>
          <a:bodyPr>
            <a:normAutofit fontScale="90000"/>
          </a:bodyPr>
          <a:lstStyle/>
          <a:p>
            <a:r>
              <a:rPr lang="en-US" dirty="0" smtClean="0"/>
              <a:t>General Concept #2: </a:t>
            </a:r>
            <a:r>
              <a:rPr lang="en-US" u="sng" dirty="0" smtClean="0"/>
              <a:t>Foreign Person</a:t>
            </a:r>
            <a:endParaRPr lang="en-US" u="sng" dirty="0"/>
          </a:p>
        </p:txBody>
      </p:sp>
      <p:sp>
        <p:nvSpPr>
          <p:cNvPr id="127" name="Content Placeholder 2"/>
          <p:cNvSpPr txBox="1">
            <a:spLocks/>
          </p:cNvSpPr>
          <p:nvPr/>
        </p:nvSpPr>
        <p:spPr>
          <a:xfrm>
            <a:off x="457200" y="1600200"/>
            <a:ext cx="8305800" cy="4191000"/>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60000"/>
                  <a:lumOff val="40000"/>
                </a:schemeClr>
              </a:buClr>
              <a:buFont typeface="Arial" pitchFamily="34" charset="0"/>
              <a:buChar char="•"/>
              <a:defRPr sz="2400" b="0" kern="1200">
                <a:solidFill>
                  <a:schemeClr val="tx2"/>
                </a:solidFill>
                <a:latin typeface="+mn-lt"/>
                <a:ea typeface="+mn-ea"/>
                <a:cs typeface="+mn-cs"/>
              </a:defRPr>
            </a:lvl1pPr>
            <a:lvl2pPr marL="684213" indent="-227013" algn="l" defTabSz="914400" rtl="0" eaLnBrk="1" latinLnBrk="0" hangingPunct="1">
              <a:lnSpc>
                <a:spcPts val="2600"/>
              </a:lnSpc>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1087438" indent="-173038" algn="l" defTabSz="914400" rtl="0" eaLnBrk="1" latinLnBrk="0" hangingPunct="1">
              <a:lnSpc>
                <a:spcPts val="2600"/>
              </a:lnSpc>
              <a:spcBef>
                <a:spcPct val="20000"/>
              </a:spcBef>
              <a:buClr>
                <a:schemeClr val="accent2"/>
              </a:buClr>
              <a:buFont typeface="Arial" pitchFamily="34" charset="0"/>
              <a:buChar char="•"/>
              <a:defRPr sz="1800" kern="1200">
                <a:solidFill>
                  <a:schemeClr val="tx2"/>
                </a:solidFill>
                <a:latin typeface="+mn-lt"/>
                <a:ea typeface="+mn-ea"/>
                <a:cs typeface="+mn-cs"/>
              </a:defRPr>
            </a:lvl3pPr>
            <a:lvl4pPr marL="1541463" indent="-169863" algn="l" defTabSz="914400" rtl="0" eaLnBrk="1" latinLnBrk="0" hangingPunct="1">
              <a:lnSpc>
                <a:spcPts val="2600"/>
              </a:lnSpc>
              <a:spcBef>
                <a:spcPct val="20000"/>
              </a:spcBef>
              <a:buClr>
                <a:schemeClr val="accent3"/>
              </a:buClr>
              <a:buFont typeface="Arial" pitchFamily="34" charset="0"/>
              <a:buChar char="•"/>
              <a:defRPr sz="1600" kern="1200">
                <a:solidFill>
                  <a:schemeClr val="tx1"/>
                </a:solidFill>
                <a:latin typeface="+mn-lt"/>
                <a:ea typeface="+mn-ea"/>
                <a:cs typeface="+mn-cs"/>
              </a:defRPr>
            </a:lvl4pPr>
            <a:lvl5pPr marL="2001838" indent="-173038" algn="l" defTabSz="914400" rtl="0" eaLnBrk="1" latinLnBrk="0" hangingPunct="1">
              <a:lnSpc>
                <a:spcPts val="2600"/>
              </a:lnSpc>
              <a:spcBef>
                <a:spcPct val="20000"/>
              </a:spcBef>
              <a:buClr>
                <a:schemeClr val="accent4"/>
              </a:buClr>
              <a:buFont typeface="Arial" pitchFamily="34" charset="0"/>
              <a:buChar char="•"/>
              <a:defRPr sz="14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100000"/>
              </a:lnSpc>
              <a:spcBef>
                <a:spcPts val="0"/>
              </a:spcBef>
            </a:pPr>
            <a:r>
              <a:rPr lang="en-US" dirty="0"/>
              <a:t>Any Person who is not:</a:t>
            </a:r>
          </a:p>
          <a:p>
            <a:pPr lvl="1">
              <a:lnSpc>
                <a:spcPct val="100000"/>
              </a:lnSpc>
              <a:spcBef>
                <a:spcPts val="0"/>
              </a:spcBef>
            </a:pPr>
            <a:r>
              <a:rPr lang="en-US" sz="2400" dirty="0"/>
              <a:t>A U.S. Citizen;</a:t>
            </a:r>
          </a:p>
          <a:p>
            <a:pPr lvl="1">
              <a:lnSpc>
                <a:spcPct val="100000"/>
              </a:lnSpc>
              <a:spcBef>
                <a:spcPts val="0"/>
              </a:spcBef>
            </a:pPr>
            <a:r>
              <a:rPr lang="en-US" sz="2400" dirty="0"/>
              <a:t>A U.S. Lawful Permanent Resident;</a:t>
            </a:r>
          </a:p>
          <a:p>
            <a:pPr lvl="1">
              <a:lnSpc>
                <a:spcPct val="100000"/>
              </a:lnSpc>
              <a:spcBef>
                <a:spcPts val="0"/>
              </a:spcBef>
            </a:pPr>
            <a:r>
              <a:rPr lang="en-US" sz="2400" dirty="0"/>
              <a:t>A Person Granted Asylum;</a:t>
            </a:r>
          </a:p>
          <a:p>
            <a:pPr lvl="1">
              <a:lnSpc>
                <a:spcPct val="100000"/>
              </a:lnSpc>
              <a:spcBef>
                <a:spcPts val="0"/>
              </a:spcBef>
            </a:pPr>
            <a:r>
              <a:rPr lang="en-US" sz="2400" dirty="0"/>
              <a:t>A Refugee;</a:t>
            </a:r>
          </a:p>
          <a:p>
            <a:pPr lvl="1">
              <a:lnSpc>
                <a:spcPct val="100000"/>
              </a:lnSpc>
              <a:spcBef>
                <a:spcPts val="0"/>
              </a:spcBef>
            </a:pPr>
            <a:r>
              <a:rPr lang="en-US" sz="2400" dirty="0"/>
              <a:t>A Temporary Resident granted amnesty</a:t>
            </a:r>
            <a:r>
              <a:rPr lang="en-US" sz="2400" dirty="0" smtClean="0"/>
              <a:t>.</a:t>
            </a:r>
          </a:p>
          <a:p>
            <a:pPr lvl="1">
              <a:lnSpc>
                <a:spcPct val="100000"/>
              </a:lnSpc>
              <a:spcBef>
                <a:spcPts val="0"/>
              </a:spcBef>
            </a:pPr>
            <a:r>
              <a:rPr lang="en-US" sz="2400" dirty="0" smtClean="0"/>
              <a:t>Any foreign corporation, business, association, partnership, trust, society or any other entity or group that is not incorporated or organized to do business in the U.S.</a:t>
            </a:r>
          </a:p>
          <a:p>
            <a:pPr lvl="1">
              <a:lnSpc>
                <a:spcPct val="100000"/>
              </a:lnSpc>
              <a:spcBef>
                <a:spcPts val="0"/>
              </a:spcBef>
            </a:pPr>
            <a:r>
              <a:rPr lang="en-US" sz="2400" dirty="0" smtClean="0"/>
              <a:t>Foreign governments, agency or subdivision of foreign governments</a:t>
            </a:r>
            <a:endParaRPr lang="en-US" sz="2400" dirty="0"/>
          </a:p>
          <a:p>
            <a:pPr marL="0" indent="-53975">
              <a:lnSpc>
                <a:spcPct val="100000"/>
              </a:lnSpc>
              <a:spcBef>
                <a:spcPts val="0"/>
              </a:spcBef>
              <a:buNone/>
            </a:pPr>
            <a:endParaRPr lang="en-US" sz="2800" dirty="0"/>
          </a:p>
        </p:txBody>
      </p:sp>
      <p:sp>
        <p:nvSpPr>
          <p:cNvPr id="5" name="TextBox 4"/>
          <p:cNvSpPr txBox="1"/>
          <p:nvPr/>
        </p:nvSpPr>
        <p:spPr>
          <a:xfrm>
            <a:off x="355979" y="6051645"/>
            <a:ext cx="8382000" cy="457200"/>
          </a:xfrm>
          <a:prstGeom prst="rect">
            <a:avLst/>
          </a:prstGeom>
        </p:spPr>
        <p:txBody>
          <a:bodyPr vert="horz" wrap="square" lIns="91440" tIns="45720" rIns="91440" bIns="45720" rtlCol="0" anchor="ctr">
            <a:normAutofit fontScale="92500" lnSpcReduction="20000"/>
          </a:bodyPr>
          <a:lstStyle/>
          <a:p>
            <a:pPr>
              <a:spcBef>
                <a:spcPct val="0"/>
              </a:spcBef>
            </a:pPr>
            <a:r>
              <a:rPr lang="en-US" sz="1600" b="1" i="1" dirty="0" smtClean="0">
                <a:solidFill>
                  <a:srgbClr val="FFFF00"/>
                </a:solidFill>
                <a:latin typeface="Century Gothic" pitchFamily="34" charset="0"/>
                <a:ea typeface="+mj-ea"/>
                <a:cs typeface="+mj-cs"/>
              </a:rPr>
              <a:t>Key Point: </a:t>
            </a:r>
            <a:r>
              <a:rPr lang="en-US" sz="1600" i="1" dirty="0" smtClean="0">
                <a:latin typeface="Century Gothic" pitchFamily="34" charset="0"/>
                <a:ea typeface="+mj-ea"/>
                <a:cs typeface="+mj-cs"/>
              </a:rPr>
              <a:t>For export control purposes, a Permanent Resident is considered the same as a U.S. Citizen. </a:t>
            </a:r>
          </a:p>
        </p:txBody>
      </p:sp>
    </p:spTree>
    <p:extLst>
      <p:ext uri="{BB962C8B-B14F-4D97-AF65-F5344CB8AC3E}">
        <p14:creationId xmlns:p14="http://schemas.microsoft.com/office/powerpoint/2010/main" val="623364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IRB Overview</a:t>
            </a:r>
            <a:endParaRPr lang="en-US" dirty="0"/>
          </a:p>
        </p:txBody>
      </p:sp>
      <p:sp>
        <p:nvSpPr>
          <p:cNvPr id="3" name="Content Placeholder 2"/>
          <p:cNvSpPr>
            <a:spLocks noGrp="1"/>
          </p:cNvSpPr>
          <p:nvPr>
            <p:ph idx="1"/>
          </p:nvPr>
        </p:nvSpPr>
        <p:spPr>
          <a:xfrm>
            <a:off x="304800" y="1295401"/>
            <a:ext cx="8686800" cy="4419600"/>
          </a:xfrm>
        </p:spPr>
        <p:txBody>
          <a:bodyPr/>
          <a:lstStyle/>
          <a:p>
            <a:pPr marL="0" indent="0" algn="ctr">
              <a:buNone/>
            </a:pPr>
            <a:endParaRPr lang="en-US" sz="2400" dirty="0" smtClean="0"/>
          </a:p>
          <a:p>
            <a:pPr marL="0" indent="0" algn="ctr">
              <a:buNone/>
            </a:pPr>
            <a:endParaRPr lang="en-US" sz="2400" dirty="0"/>
          </a:p>
          <a:p>
            <a:pPr marL="0" indent="0" algn="ctr">
              <a:buNone/>
            </a:pPr>
            <a:r>
              <a:rPr lang="en-US" sz="2400" b="1" dirty="0" smtClean="0"/>
              <a:t>Sophia Dziegielewski, Ph.D.</a:t>
            </a:r>
            <a:endParaRPr lang="en-US" sz="2400" b="1" dirty="0"/>
          </a:p>
          <a:p>
            <a:pPr marL="0" indent="0" algn="ctr">
              <a:buNone/>
            </a:pPr>
            <a:r>
              <a:rPr lang="en-US" sz="2400" b="1" dirty="0"/>
              <a:t>IRB </a:t>
            </a:r>
            <a:r>
              <a:rPr lang="en-US" sz="2400" b="1" dirty="0" smtClean="0"/>
              <a:t>Chair</a:t>
            </a:r>
            <a:endParaRPr lang="en-US" sz="2400" b="1" dirty="0"/>
          </a:p>
          <a:p>
            <a:pPr marL="0" indent="0" algn="ctr">
              <a:buNone/>
            </a:pPr>
            <a:endParaRPr lang="en-US" sz="2400" b="1" dirty="0"/>
          </a:p>
          <a:p>
            <a:pPr marL="0" indent="0" algn="ctr">
              <a:buNone/>
            </a:pPr>
            <a:r>
              <a:rPr lang="en-US" sz="2400" b="1" dirty="0"/>
              <a:t>IRB Office Staff:</a:t>
            </a:r>
          </a:p>
          <a:p>
            <a:pPr marL="0" indent="0" algn="ctr">
              <a:buNone/>
            </a:pPr>
            <a:r>
              <a:rPr lang="en-US" sz="2400" b="1" dirty="0"/>
              <a:t>Joanne Muratori, </a:t>
            </a:r>
            <a:r>
              <a:rPr lang="en-US" sz="2400" b="1" dirty="0" smtClean="0"/>
              <a:t>IRB Coordinator, MA,CIM</a:t>
            </a:r>
            <a:endParaRPr lang="en-US" sz="2400" b="1" dirty="0"/>
          </a:p>
          <a:p>
            <a:pPr marL="0" indent="0" algn="ctr">
              <a:buNone/>
            </a:pPr>
            <a:r>
              <a:rPr lang="en-US" sz="2400" b="1" dirty="0" smtClean="0"/>
              <a:t>Patria Davis, IRB Coordinator, MSP</a:t>
            </a:r>
            <a:endParaRPr lang="en-US" sz="2400" b="1" dirty="0"/>
          </a:p>
          <a:p>
            <a:pPr marL="0" indent="0" algn="ctr">
              <a:buNone/>
            </a:pPr>
            <a:r>
              <a:rPr lang="en-US" sz="2400" b="1" dirty="0" smtClean="0"/>
              <a:t>Felicea Van, Office Assistant</a:t>
            </a:r>
            <a:endParaRPr lang="en-US" sz="2400" b="1" dirty="0"/>
          </a:p>
          <a:p>
            <a:endParaRPr lang="en-US" dirty="0"/>
          </a:p>
        </p:txBody>
      </p:sp>
      <p:sp>
        <p:nvSpPr>
          <p:cNvPr id="4" name="Rectangle 3"/>
          <p:cNvSpPr/>
          <p:nvPr/>
        </p:nvSpPr>
        <p:spPr>
          <a:xfrm>
            <a:off x="28194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8A886249-B01D-4434-8888-5E8EE1FFFD61}"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3898234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a:bodyPr>
          <a:lstStyle/>
          <a:p>
            <a:r>
              <a:rPr lang="en-US" dirty="0" smtClean="0"/>
              <a:t>An intangible export </a:t>
            </a:r>
            <a:r>
              <a:rPr lang="en-US" b="1" u="sng" dirty="0" smtClean="0"/>
              <a:t>in</a:t>
            </a:r>
            <a:r>
              <a:rPr lang="en-US" dirty="0" smtClean="0"/>
              <a:t> the U.S. to a foreign person</a:t>
            </a:r>
            <a:endParaRPr lang="en-US" dirty="0"/>
          </a:p>
        </p:txBody>
      </p:sp>
      <p:sp>
        <p:nvSpPr>
          <p:cNvPr id="6" name="Title 5"/>
          <p:cNvSpPr>
            <a:spLocks noGrp="1"/>
          </p:cNvSpPr>
          <p:nvPr>
            <p:ph type="title"/>
          </p:nvPr>
        </p:nvSpPr>
        <p:spPr>
          <a:xfrm>
            <a:off x="401739" y="304800"/>
            <a:ext cx="8229600" cy="685800"/>
          </a:xfrm>
        </p:spPr>
        <p:txBody>
          <a:bodyPr>
            <a:normAutofit fontScale="90000"/>
          </a:bodyPr>
          <a:lstStyle/>
          <a:p>
            <a:r>
              <a:rPr lang="en-US" dirty="0" smtClean="0"/>
              <a:t>General Concept #3: </a:t>
            </a:r>
            <a:r>
              <a:rPr lang="en-US" u="sng" dirty="0" smtClean="0"/>
              <a:t>Deemed Exports</a:t>
            </a:r>
            <a:endParaRPr lang="en-US" u="sng" dirty="0"/>
          </a:p>
        </p:txBody>
      </p:sp>
      <p:sp>
        <p:nvSpPr>
          <p:cNvPr id="127" name="Content Placeholder 2"/>
          <p:cNvSpPr txBox="1">
            <a:spLocks/>
          </p:cNvSpPr>
          <p:nvPr/>
        </p:nvSpPr>
        <p:spPr>
          <a:xfrm>
            <a:off x="457200" y="1600200"/>
            <a:ext cx="8305800" cy="3733800"/>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60000"/>
                  <a:lumOff val="40000"/>
                </a:schemeClr>
              </a:buClr>
              <a:buFont typeface="Arial" pitchFamily="34" charset="0"/>
              <a:buChar char="•"/>
              <a:defRPr sz="2400" b="0" kern="1200">
                <a:solidFill>
                  <a:schemeClr val="tx2"/>
                </a:solidFill>
                <a:latin typeface="+mn-lt"/>
                <a:ea typeface="+mn-ea"/>
                <a:cs typeface="+mn-cs"/>
              </a:defRPr>
            </a:lvl1pPr>
            <a:lvl2pPr marL="684213" indent="-227013" algn="l" defTabSz="914400" rtl="0" eaLnBrk="1" latinLnBrk="0" hangingPunct="1">
              <a:lnSpc>
                <a:spcPts val="2600"/>
              </a:lnSpc>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1087438" indent="-173038" algn="l" defTabSz="914400" rtl="0" eaLnBrk="1" latinLnBrk="0" hangingPunct="1">
              <a:lnSpc>
                <a:spcPts val="2600"/>
              </a:lnSpc>
              <a:spcBef>
                <a:spcPct val="20000"/>
              </a:spcBef>
              <a:buClr>
                <a:schemeClr val="accent2"/>
              </a:buClr>
              <a:buFont typeface="Arial" pitchFamily="34" charset="0"/>
              <a:buChar char="•"/>
              <a:defRPr sz="1800" kern="1200">
                <a:solidFill>
                  <a:schemeClr val="tx2"/>
                </a:solidFill>
                <a:latin typeface="+mn-lt"/>
                <a:ea typeface="+mn-ea"/>
                <a:cs typeface="+mn-cs"/>
              </a:defRPr>
            </a:lvl3pPr>
            <a:lvl4pPr marL="1541463" indent="-169863" algn="l" defTabSz="914400" rtl="0" eaLnBrk="1" latinLnBrk="0" hangingPunct="1">
              <a:lnSpc>
                <a:spcPts val="2600"/>
              </a:lnSpc>
              <a:spcBef>
                <a:spcPct val="20000"/>
              </a:spcBef>
              <a:buClr>
                <a:schemeClr val="accent3"/>
              </a:buClr>
              <a:buFont typeface="Arial" pitchFamily="34" charset="0"/>
              <a:buChar char="•"/>
              <a:defRPr sz="1600" kern="1200">
                <a:solidFill>
                  <a:schemeClr val="tx1"/>
                </a:solidFill>
                <a:latin typeface="+mn-lt"/>
                <a:ea typeface="+mn-ea"/>
                <a:cs typeface="+mn-cs"/>
              </a:defRPr>
            </a:lvl4pPr>
            <a:lvl5pPr marL="2001838" indent="-173038" algn="l" defTabSz="914400" rtl="0" eaLnBrk="1" latinLnBrk="0" hangingPunct="1">
              <a:lnSpc>
                <a:spcPts val="2600"/>
              </a:lnSpc>
              <a:spcBef>
                <a:spcPct val="20000"/>
              </a:spcBef>
              <a:buClr>
                <a:schemeClr val="accent4"/>
              </a:buClr>
              <a:buFont typeface="Arial" pitchFamily="34" charset="0"/>
              <a:buChar char="•"/>
              <a:defRPr sz="14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100000"/>
              </a:lnSpc>
              <a:spcBef>
                <a:spcPts val="0"/>
              </a:spcBef>
            </a:pPr>
            <a:r>
              <a:rPr lang="en-US" dirty="0" smtClean="0"/>
              <a:t>Release or transfer of technology or technical data to a foreign person in the U.S. </a:t>
            </a:r>
          </a:p>
          <a:p>
            <a:pPr lvl="1">
              <a:lnSpc>
                <a:spcPct val="100000"/>
              </a:lnSpc>
              <a:spcBef>
                <a:spcPts val="0"/>
              </a:spcBef>
            </a:pPr>
            <a:r>
              <a:rPr lang="en-US" dirty="0" smtClean="0"/>
              <a:t>Physical export not required</a:t>
            </a:r>
          </a:p>
          <a:p>
            <a:pPr lvl="1">
              <a:lnSpc>
                <a:spcPct val="100000"/>
              </a:lnSpc>
              <a:spcBef>
                <a:spcPts val="0"/>
              </a:spcBef>
            </a:pPr>
            <a:r>
              <a:rPr lang="en-US" dirty="0" smtClean="0"/>
              <a:t>Transfer occurs within U.S. </a:t>
            </a:r>
          </a:p>
          <a:p>
            <a:pPr lvl="1">
              <a:lnSpc>
                <a:spcPct val="100000"/>
              </a:lnSpc>
              <a:spcBef>
                <a:spcPts val="0"/>
              </a:spcBef>
            </a:pPr>
            <a:endParaRPr lang="en-US" dirty="0" smtClean="0"/>
          </a:p>
          <a:p>
            <a:pPr>
              <a:lnSpc>
                <a:spcPct val="100000"/>
              </a:lnSpc>
              <a:spcBef>
                <a:spcPts val="0"/>
              </a:spcBef>
            </a:pPr>
            <a:r>
              <a:rPr lang="en-US" u="sng" dirty="0" smtClean="0"/>
              <a:t>Deemed to be to the home country of the recipient.</a:t>
            </a:r>
          </a:p>
          <a:p>
            <a:pPr marL="0" indent="0">
              <a:lnSpc>
                <a:spcPct val="100000"/>
              </a:lnSpc>
              <a:spcBef>
                <a:spcPts val="0"/>
              </a:spcBef>
              <a:buNone/>
            </a:pPr>
            <a:endParaRPr lang="en-US" u="sng" dirty="0" smtClean="0"/>
          </a:p>
          <a:p>
            <a:pPr>
              <a:lnSpc>
                <a:spcPct val="100000"/>
              </a:lnSpc>
              <a:spcBef>
                <a:spcPts val="0"/>
              </a:spcBef>
            </a:pPr>
            <a:r>
              <a:rPr lang="en-US" dirty="0" smtClean="0"/>
              <a:t>EAR term: “deemed export”</a:t>
            </a:r>
          </a:p>
          <a:p>
            <a:pPr>
              <a:lnSpc>
                <a:spcPct val="100000"/>
              </a:lnSpc>
              <a:spcBef>
                <a:spcPts val="0"/>
              </a:spcBef>
            </a:pPr>
            <a:r>
              <a:rPr lang="en-US" dirty="0" smtClean="0"/>
              <a:t>ITAR term: “defense service”</a:t>
            </a:r>
          </a:p>
          <a:p>
            <a:pPr marL="0" indent="0">
              <a:lnSpc>
                <a:spcPct val="100000"/>
              </a:lnSpc>
              <a:spcBef>
                <a:spcPts val="0"/>
              </a:spcBef>
              <a:buNone/>
            </a:pPr>
            <a:endParaRPr lang="en-US" dirty="0">
              <a:solidFill>
                <a:srgbClr val="FF0000"/>
              </a:solidFill>
            </a:endParaRPr>
          </a:p>
        </p:txBody>
      </p:sp>
      <p:sp>
        <p:nvSpPr>
          <p:cNvPr id="7" name="TextBox 6"/>
          <p:cNvSpPr txBox="1"/>
          <p:nvPr/>
        </p:nvSpPr>
        <p:spPr>
          <a:xfrm>
            <a:off x="381000" y="6089177"/>
            <a:ext cx="8382000" cy="457200"/>
          </a:xfrm>
          <a:prstGeom prst="rect">
            <a:avLst/>
          </a:prstGeom>
        </p:spPr>
        <p:txBody>
          <a:bodyPr vert="horz" wrap="square" lIns="91440" tIns="45720" rIns="91440" bIns="45720" rtlCol="0" anchor="ctr">
            <a:normAutofit fontScale="92500" lnSpcReduction="20000"/>
          </a:bodyPr>
          <a:lstStyle/>
          <a:p>
            <a:pPr>
              <a:spcBef>
                <a:spcPct val="0"/>
              </a:spcBef>
            </a:pPr>
            <a:r>
              <a:rPr lang="en-US" sz="1600" b="1" i="1" dirty="0" smtClean="0">
                <a:solidFill>
                  <a:srgbClr val="FFFF00"/>
                </a:solidFill>
                <a:latin typeface="Century Gothic" pitchFamily="34" charset="0"/>
                <a:ea typeface="+mj-ea"/>
                <a:cs typeface="+mj-cs"/>
              </a:rPr>
              <a:t>Key Point: </a:t>
            </a:r>
            <a:r>
              <a:rPr lang="en-US" sz="1600" i="1" dirty="0" smtClean="0">
                <a:latin typeface="Century Gothic" pitchFamily="34" charset="0"/>
                <a:ea typeface="+mj-ea"/>
                <a:cs typeface="+mj-cs"/>
              </a:rPr>
              <a:t>The deemed export is the most problematic area for institutions of higher learning and associated research labs.</a:t>
            </a:r>
          </a:p>
        </p:txBody>
      </p:sp>
    </p:spTree>
    <p:extLst>
      <p:ext uri="{BB962C8B-B14F-4D97-AF65-F5344CB8AC3E}">
        <p14:creationId xmlns:p14="http://schemas.microsoft.com/office/powerpoint/2010/main" val="40298011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63562"/>
          </a:xfrm>
        </p:spPr>
        <p:txBody>
          <a:bodyPr>
            <a:normAutofit fontScale="90000"/>
          </a:bodyPr>
          <a:lstStyle/>
          <a:p>
            <a:r>
              <a:rPr lang="en-US" dirty="0" smtClean="0"/>
              <a:t>Primary Regulatory Regimes</a:t>
            </a:r>
            <a:endParaRPr lang="en-US" dirty="0"/>
          </a:p>
        </p:txBody>
      </p:sp>
      <p:sp>
        <p:nvSpPr>
          <p:cNvPr id="4" name="Content Placeholder 3"/>
          <p:cNvSpPr>
            <a:spLocks noGrp="1"/>
          </p:cNvSpPr>
          <p:nvPr>
            <p:ph idx="1"/>
          </p:nvPr>
        </p:nvSpPr>
        <p:spPr>
          <a:xfrm>
            <a:off x="533400" y="1066800"/>
            <a:ext cx="6553200" cy="5257800"/>
          </a:xfrm>
        </p:spPr>
        <p:txBody>
          <a:bodyPr>
            <a:normAutofit/>
          </a:bodyPr>
          <a:lstStyle/>
          <a:p>
            <a:r>
              <a:rPr lang="en-US" dirty="0"/>
              <a:t>EAR – Dual Use items (military &amp; commercial application) &amp; proliferation items. </a:t>
            </a:r>
          </a:p>
          <a:p>
            <a:endParaRPr lang="en-US" dirty="0" smtClean="0"/>
          </a:p>
          <a:p>
            <a:r>
              <a:rPr lang="en-US" dirty="0" smtClean="0"/>
              <a:t>ITAR </a:t>
            </a:r>
            <a:r>
              <a:rPr lang="en-US" dirty="0"/>
              <a:t>– Defense items </a:t>
            </a:r>
            <a:r>
              <a:rPr lang="en-US" u="sng" dirty="0"/>
              <a:t>specifically</a:t>
            </a:r>
            <a:r>
              <a:rPr lang="en-US" dirty="0"/>
              <a:t> designed, modified or adapted for military use.</a:t>
            </a:r>
          </a:p>
          <a:p>
            <a:endParaRPr lang="en-US" dirty="0" smtClean="0"/>
          </a:p>
          <a:p>
            <a:r>
              <a:rPr lang="en-US" dirty="0" smtClean="0"/>
              <a:t>FACR – (various regulations) Financial transactions and </a:t>
            </a:r>
            <a:r>
              <a:rPr lang="en-US" u="sng" dirty="0" smtClean="0"/>
              <a:t>services of value</a:t>
            </a:r>
          </a:p>
          <a:p>
            <a:pPr lvl="1"/>
            <a:r>
              <a:rPr lang="en-US" dirty="0" smtClean="0"/>
              <a:t>Sanction programs, embargoes, counter terrorism, diamond trading, SDN, narcotics/</a:t>
            </a:r>
            <a:r>
              <a:rPr lang="en-US" dirty="0" err="1" smtClean="0"/>
              <a:t>kingpen</a:t>
            </a:r>
            <a:r>
              <a:rPr lang="en-US" dirty="0" smtClean="0"/>
              <a:t>, criminal organization, human rights, travel, collaborations. </a:t>
            </a:r>
            <a:endParaRPr lang="en-US" dirty="0"/>
          </a:p>
        </p:txBody>
      </p:sp>
    </p:spTree>
    <p:extLst>
      <p:ext uri="{BB962C8B-B14F-4D97-AF65-F5344CB8AC3E}">
        <p14:creationId xmlns:p14="http://schemas.microsoft.com/office/powerpoint/2010/main" val="41982188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a:bodyPr>
          <a:lstStyle/>
          <a:p>
            <a:r>
              <a:rPr lang="en-US" dirty="0" smtClean="0"/>
              <a:t>EAR: Commerce Control List (CCL)</a:t>
            </a:r>
            <a:endParaRPr lang="en-US" dirty="0"/>
          </a:p>
        </p:txBody>
      </p:sp>
      <p:sp>
        <p:nvSpPr>
          <p:cNvPr id="6" name="Title 5"/>
          <p:cNvSpPr>
            <a:spLocks noGrp="1"/>
          </p:cNvSpPr>
          <p:nvPr>
            <p:ph type="title"/>
          </p:nvPr>
        </p:nvSpPr>
        <p:spPr>
          <a:xfrm>
            <a:off x="401739" y="304800"/>
            <a:ext cx="8229600" cy="685800"/>
          </a:xfrm>
        </p:spPr>
        <p:txBody>
          <a:bodyPr/>
          <a:lstStyle/>
          <a:p>
            <a:r>
              <a:rPr lang="en-US" dirty="0" smtClean="0"/>
              <a:t>Control Lists</a:t>
            </a:r>
            <a:endParaRPr lang="en-US" dirty="0"/>
          </a:p>
        </p:txBody>
      </p:sp>
      <p:sp>
        <p:nvSpPr>
          <p:cNvPr id="127" name="Content Placeholder 2"/>
          <p:cNvSpPr txBox="1">
            <a:spLocks/>
          </p:cNvSpPr>
          <p:nvPr/>
        </p:nvSpPr>
        <p:spPr>
          <a:xfrm>
            <a:off x="457200" y="1600200"/>
            <a:ext cx="8382000" cy="4974431"/>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60000"/>
                  <a:lumOff val="40000"/>
                </a:schemeClr>
              </a:buClr>
              <a:buFont typeface="Arial" pitchFamily="34" charset="0"/>
              <a:buChar char="•"/>
              <a:defRPr sz="2400" b="0" kern="1200">
                <a:solidFill>
                  <a:schemeClr val="tx2"/>
                </a:solidFill>
                <a:latin typeface="+mn-lt"/>
                <a:ea typeface="+mn-ea"/>
                <a:cs typeface="+mn-cs"/>
              </a:defRPr>
            </a:lvl1pPr>
            <a:lvl2pPr marL="684213" indent="-227013" algn="l" defTabSz="914400" rtl="0" eaLnBrk="1" latinLnBrk="0" hangingPunct="1">
              <a:lnSpc>
                <a:spcPts val="2600"/>
              </a:lnSpc>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1087438" indent="-173038" algn="l" defTabSz="914400" rtl="0" eaLnBrk="1" latinLnBrk="0" hangingPunct="1">
              <a:lnSpc>
                <a:spcPts val="2600"/>
              </a:lnSpc>
              <a:spcBef>
                <a:spcPct val="20000"/>
              </a:spcBef>
              <a:buClr>
                <a:schemeClr val="accent2"/>
              </a:buClr>
              <a:buFont typeface="Arial" pitchFamily="34" charset="0"/>
              <a:buChar char="•"/>
              <a:defRPr sz="1800" kern="1200">
                <a:solidFill>
                  <a:schemeClr val="tx2"/>
                </a:solidFill>
                <a:latin typeface="+mn-lt"/>
                <a:ea typeface="+mn-ea"/>
                <a:cs typeface="+mn-cs"/>
              </a:defRPr>
            </a:lvl3pPr>
            <a:lvl4pPr marL="1541463" indent="-169863" algn="l" defTabSz="914400" rtl="0" eaLnBrk="1" latinLnBrk="0" hangingPunct="1">
              <a:lnSpc>
                <a:spcPts val="2600"/>
              </a:lnSpc>
              <a:spcBef>
                <a:spcPct val="20000"/>
              </a:spcBef>
              <a:buClr>
                <a:schemeClr val="accent3"/>
              </a:buClr>
              <a:buFont typeface="Arial" pitchFamily="34" charset="0"/>
              <a:buChar char="•"/>
              <a:defRPr sz="1600" kern="1200">
                <a:solidFill>
                  <a:schemeClr val="tx1"/>
                </a:solidFill>
                <a:latin typeface="+mn-lt"/>
                <a:ea typeface="+mn-ea"/>
                <a:cs typeface="+mn-cs"/>
              </a:defRPr>
            </a:lvl4pPr>
            <a:lvl5pPr marL="2001838" indent="-173038" algn="l" defTabSz="914400" rtl="0" eaLnBrk="1" latinLnBrk="0" hangingPunct="1">
              <a:lnSpc>
                <a:spcPts val="2600"/>
              </a:lnSpc>
              <a:spcBef>
                <a:spcPct val="20000"/>
              </a:spcBef>
              <a:buClr>
                <a:schemeClr val="accent4"/>
              </a:buClr>
              <a:buFont typeface="Arial" pitchFamily="34" charset="0"/>
              <a:buChar char="•"/>
              <a:defRPr sz="14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100000"/>
              </a:lnSpc>
              <a:spcBef>
                <a:spcPts val="0"/>
              </a:spcBef>
            </a:pPr>
            <a:r>
              <a:rPr lang="en-US" dirty="0" smtClean="0"/>
              <a:t>Nuclear Materials, facilities &amp; equipment</a:t>
            </a:r>
          </a:p>
          <a:p>
            <a:pPr>
              <a:lnSpc>
                <a:spcPct val="100000"/>
              </a:lnSpc>
              <a:spcBef>
                <a:spcPts val="0"/>
              </a:spcBef>
            </a:pPr>
            <a:r>
              <a:rPr lang="en-US" dirty="0" smtClean="0"/>
              <a:t>Materials, Chemicals, Microorganisms &amp; Toxins</a:t>
            </a:r>
          </a:p>
          <a:p>
            <a:pPr>
              <a:lnSpc>
                <a:spcPct val="100000"/>
              </a:lnSpc>
              <a:spcBef>
                <a:spcPts val="0"/>
              </a:spcBef>
            </a:pPr>
            <a:r>
              <a:rPr lang="en-US" dirty="0" smtClean="0"/>
              <a:t>Material Processing</a:t>
            </a:r>
          </a:p>
          <a:p>
            <a:pPr>
              <a:lnSpc>
                <a:spcPct val="100000"/>
              </a:lnSpc>
              <a:spcBef>
                <a:spcPts val="0"/>
              </a:spcBef>
            </a:pPr>
            <a:r>
              <a:rPr lang="en-US" dirty="0" smtClean="0"/>
              <a:t>Electronics</a:t>
            </a:r>
          </a:p>
          <a:p>
            <a:pPr>
              <a:lnSpc>
                <a:spcPct val="100000"/>
              </a:lnSpc>
              <a:spcBef>
                <a:spcPts val="0"/>
              </a:spcBef>
            </a:pPr>
            <a:r>
              <a:rPr lang="en-US" dirty="0" smtClean="0"/>
              <a:t>Computers</a:t>
            </a:r>
          </a:p>
          <a:p>
            <a:pPr>
              <a:lnSpc>
                <a:spcPct val="100000"/>
              </a:lnSpc>
              <a:spcBef>
                <a:spcPts val="0"/>
              </a:spcBef>
            </a:pPr>
            <a:r>
              <a:rPr lang="en-US" dirty="0" smtClean="0"/>
              <a:t>Telecommunications &amp; Information Security</a:t>
            </a:r>
          </a:p>
          <a:p>
            <a:pPr>
              <a:lnSpc>
                <a:spcPct val="100000"/>
              </a:lnSpc>
              <a:spcBef>
                <a:spcPts val="0"/>
              </a:spcBef>
            </a:pPr>
            <a:r>
              <a:rPr lang="en-US" dirty="0" smtClean="0"/>
              <a:t>Sensors &amp; Lasers</a:t>
            </a:r>
          </a:p>
          <a:p>
            <a:pPr>
              <a:lnSpc>
                <a:spcPct val="100000"/>
              </a:lnSpc>
              <a:spcBef>
                <a:spcPts val="0"/>
              </a:spcBef>
            </a:pPr>
            <a:r>
              <a:rPr lang="en-US" dirty="0" smtClean="0"/>
              <a:t>Navigation &amp; Avionics</a:t>
            </a:r>
          </a:p>
          <a:p>
            <a:pPr>
              <a:lnSpc>
                <a:spcPct val="100000"/>
              </a:lnSpc>
              <a:spcBef>
                <a:spcPts val="0"/>
              </a:spcBef>
            </a:pPr>
            <a:r>
              <a:rPr lang="en-US" dirty="0" smtClean="0"/>
              <a:t>Marine (ships, engines, </a:t>
            </a:r>
            <a:r>
              <a:rPr lang="en-US" dirty="0" err="1" smtClean="0"/>
              <a:t>etc</a:t>
            </a:r>
            <a:r>
              <a:rPr lang="en-US" dirty="0" smtClean="0"/>
              <a:t>).</a:t>
            </a:r>
          </a:p>
          <a:p>
            <a:pPr>
              <a:lnSpc>
                <a:spcPct val="100000"/>
              </a:lnSpc>
              <a:spcBef>
                <a:spcPts val="0"/>
              </a:spcBef>
            </a:pPr>
            <a:r>
              <a:rPr lang="en-US" dirty="0" smtClean="0"/>
              <a:t>Propulsion Systems, Space Vehicles &amp; Related Equipment</a:t>
            </a:r>
          </a:p>
          <a:p>
            <a:pPr>
              <a:lnSpc>
                <a:spcPct val="100000"/>
              </a:lnSpc>
              <a:spcBef>
                <a:spcPts val="0"/>
              </a:spcBef>
            </a:pPr>
            <a:endParaRPr lang="en-US" dirty="0" smtClean="0"/>
          </a:p>
        </p:txBody>
      </p:sp>
      <p:sp>
        <p:nvSpPr>
          <p:cNvPr id="5" name="TextBox 4"/>
          <p:cNvSpPr txBox="1"/>
          <p:nvPr/>
        </p:nvSpPr>
        <p:spPr>
          <a:xfrm>
            <a:off x="381000" y="5638800"/>
            <a:ext cx="8382000" cy="914400"/>
          </a:xfrm>
          <a:prstGeom prst="rect">
            <a:avLst/>
          </a:prstGeom>
        </p:spPr>
        <p:txBody>
          <a:bodyPr vert="horz" wrap="square" lIns="91440" tIns="45720" rIns="91440" bIns="45720" rtlCol="0" anchor="ctr">
            <a:normAutofit/>
          </a:bodyPr>
          <a:lstStyle/>
          <a:p>
            <a:pPr>
              <a:spcBef>
                <a:spcPct val="0"/>
              </a:spcBef>
            </a:pPr>
            <a:r>
              <a:rPr lang="en-US" sz="1200" i="1" dirty="0">
                <a:solidFill>
                  <a:prstClr val="white"/>
                </a:solidFill>
                <a:latin typeface="Century Gothic" pitchFamily="34" charset="0"/>
              </a:rPr>
              <a:t>BIS website: </a:t>
            </a:r>
            <a:r>
              <a:rPr lang="en-US" sz="1200" i="1" dirty="0" smtClean="0">
                <a:solidFill>
                  <a:prstClr val="white"/>
                </a:solidFill>
                <a:latin typeface="Century Gothic" pitchFamily="34" charset="0"/>
              </a:rPr>
              <a:t> </a:t>
            </a:r>
            <a:r>
              <a:rPr lang="en-US" sz="1200" i="1" dirty="0" smtClean="0">
                <a:solidFill>
                  <a:prstClr val="white"/>
                </a:solidFill>
                <a:latin typeface="Century Gothic" pitchFamily="34" charset="0"/>
                <a:hlinkClick r:id="rId2"/>
              </a:rPr>
              <a:t>http</a:t>
            </a:r>
            <a:r>
              <a:rPr lang="en-US" sz="1200" i="1" dirty="0">
                <a:solidFill>
                  <a:prstClr val="white"/>
                </a:solidFill>
                <a:latin typeface="Century Gothic" pitchFamily="34" charset="0"/>
                <a:hlinkClick r:id="rId2"/>
              </a:rPr>
              <a:t>://</a:t>
            </a:r>
            <a:r>
              <a:rPr lang="en-US" sz="1200" i="1" dirty="0" smtClean="0">
                <a:solidFill>
                  <a:prstClr val="white"/>
                </a:solidFill>
                <a:latin typeface="Century Gothic" pitchFamily="34" charset="0"/>
                <a:hlinkClick r:id="rId2"/>
              </a:rPr>
              <a:t>www.bis.doc.gov/</a:t>
            </a:r>
            <a:r>
              <a:rPr lang="en-US" sz="1200" i="1" dirty="0" smtClean="0">
                <a:solidFill>
                  <a:prstClr val="white"/>
                </a:solidFill>
                <a:latin typeface="Century Gothic" pitchFamily="34" charset="0"/>
              </a:rPr>
              <a:t> </a:t>
            </a:r>
          </a:p>
          <a:p>
            <a:pPr>
              <a:spcBef>
                <a:spcPct val="0"/>
              </a:spcBef>
            </a:pPr>
            <a:r>
              <a:rPr lang="en-US" sz="1200" i="1" dirty="0" smtClean="0">
                <a:latin typeface="Century Gothic" pitchFamily="34" charset="0"/>
              </a:rPr>
              <a:t>EAR CCL: </a:t>
            </a:r>
            <a:r>
              <a:rPr lang="en-US" sz="1200" dirty="0" smtClean="0">
                <a:cs typeface="Arial" pitchFamily="34" charset="0"/>
                <a:hlinkClick r:id="rId3"/>
              </a:rPr>
              <a:t>http</a:t>
            </a:r>
            <a:r>
              <a:rPr lang="en-US" sz="1200" dirty="0">
                <a:cs typeface="Arial" pitchFamily="34" charset="0"/>
                <a:hlinkClick r:id="rId3"/>
              </a:rPr>
              <a:t>://www.access.gpo.gov/bis/ear/ear_data.html</a:t>
            </a:r>
            <a:endParaRPr lang="en-US" sz="1200" dirty="0">
              <a:cs typeface="Arial" pitchFamily="34" charset="0"/>
            </a:endParaRPr>
          </a:p>
          <a:p>
            <a:pPr>
              <a:lnSpc>
                <a:spcPct val="100000"/>
              </a:lnSpc>
              <a:buClr>
                <a:srgbClr val="759AA5">
                  <a:lumMod val="60000"/>
                  <a:lumOff val="40000"/>
                </a:srgbClr>
              </a:buClr>
              <a:buFontTx/>
              <a:buNone/>
            </a:pPr>
            <a:endParaRPr lang="en-US" sz="1200" dirty="0"/>
          </a:p>
          <a:p>
            <a:pPr>
              <a:spcBef>
                <a:spcPct val="0"/>
              </a:spcBef>
            </a:pPr>
            <a:endParaRPr lang="en-US" sz="1200" dirty="0">
              <a:cs typeface="Arial"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0" y="609600"/>
            <a:ext cx="1596929" cy="15013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6134464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353700" y="1771934"/>
            <a:ext cx="8610600" cy="4308872"/>
          </a:xfrm>
          <a:prstGeom prst="rect">
            <a:avLst/>
          </a:prstGeom>
          <a:noFill/>
          <a:ln w="9525">
            <a:noFill/>
            <a:miter lim="800000"/>
            <a:headEnd/>
            <a:tailEnd/>
          </a:ln>
          <a:effectLst/>
        </p:spPr>
        <p:txBody>
          <a:bodyPr wrap="square">
            <a:spAutoFit/>
          </a:bodyPr>
          <a:lstStyle/>
          <a:p>
            <a:pPr algn="l">
              <a:buClr>
                <a:srgbClr val="CC9900"/>
              </a:buClr>
              <a:buNone/>
            </a:pPr>
            <a:r>
              <a:rPr lang="en-US" sz="2000" b="1" u="sng" dirty="0" smtClean="0">
                <a:cs typeface="Arial" pitchFamily="34" charset="0"/>
              </a:rPr>
              <a:t>Positive List </a:t>
            </a:r>
            <a:r>
              <a:rPr lang="en-US" sz="2000" dirty="0" smtClean="0">
                <a:cs typeface="Arial" pitchFamily="34" charset="0"/>
              </a:rPr>
              <a:t>– only applies to “things” that meet certain technical parameters </a:t>
            </a:r>
          </a:p>
          <a:p>
            <a:pPr algn="l">
              <a:buClr>
                <a:srgbClr val="CC9900"/>
              </a:buClr>
              <a:buNone/>
            </a:pPr>
            <a:r>
              <a:rPr lang="en-US" sz="2000" dirty="0" smtClean="0">
                <a:cs typeface="Arial" pitchFamily="34" charset="0"/>
              </a:rPr>
              <a:t>“Dual use” – both military and civilian application</a:t>
            </a:r>
          </a:p>
          <a:p>
            <a:pPr algn="l">
              <a:buClr>
                <a:srgbClr val="CC9900"/>
              </a:buClr>
              <a:buNone/>
            </a:pPr>
            <a:endParaRPr lang="en-US" sz="2000" b="1" dirty="0" smtClean="0">
              <a:cs typeface="Arial" pitchFamily="34" charset="0"/>
            </a:endParaRPr>
          </a:p>
          <a:p>
            <a:pPr algn="l">
              <a:buClr>
                <a:srgbClr val="CC9900"/>
              </a:buClr>
              <a:buNone/>
            </a:pPr>
            <a:r>
              <a:rPr lang="en-US" sz="2000" b="1" dirty="0" smtClean="0">
                <a:cs typeface="Arial" pitchFamily="34" charset="0"/>
              </a:rPr>
              <a:t>ECCN Structure:	    	Category	</a:t>
            </a:r>
            <a:r>
              <a:rPr lang="en-US" sz="2000" b="1" dirty="0">
                <a:cs typeface="Arial" pitchFamily="34" charset="0"/>
              </a:rPr>
              <a:t>	 </a:t>
            </a:r>
            <a:r>
              <a:rPr lang="en-US" sz="2000" b="1" dirty="0" smtClean="0">
                <a:cs typeface="Arial" pitchFamily="34" charset="0"/>
              </a:rPr>
              <a:t>     Product Group </a:t>
            </a:r>
          </a:p>
          <a:p>
            <a:pPr algn="l">
              <a:buClr>
                <a:srgbClr val="CC9900"/>
              </a:buClr>
            </a:pPr>
            <a:endParaRPr lang="en-US" sz="2000" b="1" dirty="0" smtClean="0">
              <a:cs typeface="Arial" pitchFamily="34" charset="0"/>
            </a:endParaRPr>
          </a:p>
          <a:p>
            <a:pPr algn="l">
              <a:buClr>
                <a:srgbClr val="CC9900"/>
              </a:buClr>
            </a:pPr>
            <a:endParaRPr lang="en-US" sz="2000" b="1" dirty="0" smtClean="0">
              <a:cs typeface="Arial" pitchFamily="34" charset="0"/>
            </a:endParaRPr>
          </a:p>
          <a:p>
            <a:pPr algn="l">
              <a:buClr>
                <a:srgbClr val="CC9900"/>
              </a:buClr>
              <a:buNone/>
            </a:pPr>
            <a:endParaRPr lang="en-US" sz="2000" b="1" dirty="0" smtClean="0">
              <a:cs typeface="Arial" pitchFamily="34" charset="0"/>
            </a:endParaRPr>
          </a:p>
          <a:p>
            <a:pPr algn="l">
              <a:buClr>
                <a:srgbClr val="CC9900"/>
              </a:buClr>
            </a:pPr>
            <a:endParaRPr lang="en-US" sz="2000" b="1" dirty="0" smtClean="0">
              <a:cs typeface="Arial" pitchFamily="34" charset="0"/>
            </a:endParaRPr>
          </a:p>
          <a:p>
            <a:pPr algn="l">
              <a:buClr>
                <a:srgbClr val="CC9900"/>
              </a:buClr>
            </a:pPr>
            <a:endParaRPr lang="en-US" sz="2000" b="1" dirty="0">
              <a:cs typeface="Arial" pitchFamily="34" charset="0"/>
            </a:endParaRPr>
          </a:p>
          <a:p>
            <a:pPr algn="l">
              <a:buClr>
                <a:srgbClr val="CC9900"/>
              </a:buClr>
            </a:pPr>
            <a:endParaRPr lang="en-US" sz="2000" b="1" dirty="0" smtClean="0">
              <a:cs typeface="Arial" pitchFamily="34" charset="0"/>
            </a:endParaRPr>
          </a:p>
          <a:p>
            <a:pPr algn="l">
              <a:buClr>
                <a:srgbClr val="CC9900"/>
              </a:buClr>
            </a:pPr>
            <a:r>
              <a:rPr lang="en-US" sz="2000" b="1" dirty="0" smtClean="0">
                <a:cs typeface="Arial" pitchFamily="34" charset="0"/>
              </a:rPr>
              <a:t>Note: </a:t>
            </a:r>
            <a:r>
              <a:rPr lang="en-US" sz="2000" dirty="0" smtClean="0">
                <a:cs typeface="Arial" pitchFamily="34" charset="0"/>
              </a:rPr>
              <a:t>EAR items are not regulated when “operated” within deemed exports limits on fundamental research, but technical information may be.</a:t>
            </a:r>
          </a:p>
          <a:p>
            <a:pPr algn="l">
              <a:buClr>
                <a:srgbClr val="CC9900"/>
              </a:buClr>
            </a:pPr>
            <a:endParaRPr lang="en-US" sz="2000" b="1" dirty="0">
              <a:cs typeface="Arial" pitchFamily="34" charset="0"/>
            </a:endParaRPr>
          </a:p>
          <a:p>
            <a:pPr algn="l">
              <a:buClr>
                <a:srgbClr val="CC9900"/>
              </a:buClr>
              <a:buNone/>
            </a:pPr>
            <a:endParaRPr lang="en-US" sz="1400" b="1" dirty="0" smtClean="0">
              <a:latin typeface="Arial" pitchFamily="34" charset="0"/>
              <a:cs typeface="Arial" pitchFamily="34" charset="0"/>
            </a:endParaRPr>
          </a:p>
        </p:txBody>
      </p:sp>
      <p:pic>
        <p:nvPicPr>
          <p:cNvPr id="8195" name="Picture 3"/>
          <p:cNvPicPr>
            <a:picLocks noChangeAspect="1" noChangeArrowheads="1"/>
          </p:cNvPicPr>
          <p:nvPr/>
        </p:nvPicPr>
        <p:blipFill>
          <a:blip r:embed="rId2" cstate="print">
            <a:lum bright="100000" contrast="-70000"/>
          </a:blip>
          <a:srcRect/>
          <a:stretch>
            <a:fillRect/>
          </a:stretch>
        </p:blipFill>
        <p:spPr bwMode="auto">
          <a:xfrm>
            <a:off x="708546" y="3200400"/>
            <a:ext cx="2438400" cy="142307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lum bright="100000" contrast="100000"/>
          </a:blip>
          <a:srcRect/>
          <a:stretch>
            <a:fillRect/>
          </a:stretch>
        </p:blipFill>
        <p:spPr bwMode="auto">
          <a:xfrm>
            <a:off x="3223146" y="3200400"/>
            <a:ext cx="3276600" cy="1407662"/>
          </a:xfrm>
          <a:prstGeom prst="rect">
            <a:avLst/>
          </a:prstGeom>
          <a:noFill/>
          <a:ln w="9525">
            <a:noFill/>
            <a:miter lim="800000"/>
            <a:headEnd/>
            <a:tailEnd/>
          </a:ln>
          <a:effectLst/>
        </p:spPr>
      </p:pic>
      <p:pic>
        <p:nvPicPr>
          <p:cNvPr id="8198" name="Picture 6"/>
          <p:cNvPicPr>
            <a:picLocks noChangeAspect="1" noChangeArrowheads="1"/>
          </p:cNvPicPr>
          <p:nvPr/>
        </p:nvPicPr>
        <p:blipFill>
          <a:blip r:embed="rId4" cstate="print">
            <a:lum bright="100000" contrast="100000"/>
          </a:blip>
          <a:srcRect/>
          <a:stretch>
            <a:fillRect/>
          </a:stretch>
        </p:blipFill>
        <p:spPr bwMode="auto">
          <a:xfrm>
            <a:off x="6324600" y="3200400"/>
            <a:ext cx="2351087" cy="984250"/>
          </a:xfrm>
          <a:prstGeom prst="rect">
            <a:avLst/>
          </a:prstGeom>
          <a:noFill/>
          <a:ln w="9525">
            <a:noFill/>
            <a:miter lim="800000"/>
            <a:headEnd/>
            <a:tailEnd/>
          </a:ln>
          <a:effectLst/>
        </p:spPr>
      </p:pic>
      <p:sp>
        <p:nvSpPr>
          <p:cNvPr id="12" name="Text Placeholder 7"/>
          <p:cNvSpPr txBox="1">
            <a:spLocks/>
          </p:cNvSpPr>
          <p:nvPr/>
        </p:nvSpPr>
        <p:spPr>
          <a:xfrm>
            <a:off x="533400" y="974400"/>
            <a:ext cx="8251200" cy="457200"/>
          </a:xfrm>
          <a:prstGeom prst="rect">
            <a:avLst/>
          </a:prstGeom>
        </p:spPr>
        <p:txBody>
          <a:bodyPr>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dirty="0" smtClean="0"/>
              <a:t>EAR: Commerce Control List (CCL)</a:t>
            </a:r>
            <a:endParaRPr lang="en-US" dirty="0"/>
          </a:p>
        </p:txBody>
      </p:sp>
      <p:sp>
        <p:nvSpPr>
          <p:cNvPr id="13" name="Title 5"/>
          <p:cNvSpPr txBox="1">
            <a:spLocks/>
          </p:cNvSpPr>
          <p:nvPr/>
        </p:nvSpPr>
        <p:spPr>
          <a:xfrm>
            <a:off x="401739" y="304800"/>
            <a:ext cx="8229600" cy="685800"/>
          </a:xfrm>
          <a:prstGeom prst="rect">
            <a:avLst/>
          </a:prstGeom>
        </p:spPr>
        <p:txBody>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mtClean="0"/>
              <a:t>Control Lists</a:t>
            </a:r>
            <a:endParaRPr lang="en-US" dirty="0"/>
          </a:p>
        </p:txBody>
      </p:sp>
      <p:sp>
        <p:nvSpPr>
          <p:cNvPr id="8" name="TextBox 7"/>
          <p:cNvSpPr txBox="1"/>
          <p:nvPr/>
        </p:nvSpPr>
        <p:spPr>
          <a:xfrm>
            <a:off x="381000" y="5867400"/>
            <a:ext cx="8382000" cy="685800"/>
          </a:xfrm>
          <a:prstGeom prst="rect">
            <a:avLst/>
          </a:prstGeom>
        </p:spPr>
        <p:txBody>
          <a:bodyPr vert="horz" wrap="square" lIns="91440" tIns="45720" rIns="91440" bIns="45720" rtlCol="0" anchor="ctr">
            <a:normAutofit/>
          </a:bodyPr>
          <a:lstStyle/>
          <a:p>
            <a:pPr>
              <a:spcBef>
                <a:spcPct val="0"/>
              </a:spcBef>
            </a:pPr>
            <a:r>
              <a:rPr lang="en-US" sz="1200" dirty="0" smtClean="0">
                <a:solidFill>
                  <a:srgbClr val="DFE6D0"/>
                </a:solidFill>
              </a:rPr>
              <a:t>Exports </a:t>
            </a:r>
            <a:r>
              <a:rPr lang="en-US" sz="1200" dirty="0">
                <a:solidFill>
                  <a:srgbClr val="DFE6D0"/>
                </a:solidFill>
              </a:rPr>
              <a:t>101: </a:t>
            </a:r>
            <a:r>
              <a:rPr lang="en-US" sz="1200" dirty="0">
                <a:solidFill>
                  <a:srgbClr val="DFE6D0"/>
                </a:solidFill>
                <a:hlinkClick r:id="rId5"/>
              </a:rPr>
              <a:t>http://www.bis.doc.gov/licensing/exportingbasics.htm</a:t>
            </a:r>
            <a:endParaRPr lang="en-US" sz="1200" dirty="0">
              <a:solidFill>
                <a:srgbClr val="DFE6D0"/>
              </a:solidFill>
            </a:endParaRPr>
          </a:p>
          <a:p>
            <a:pPr>
              <a:lnSpc>
                <a:spcPct val="100000"/>
              </a:lnSpc>
              <a:buClr>
                <a:srgbClr val="759AA5">
                  <a:lumMod val="60000"/>
                  <a:lumOff val="40000"/>
                </a:srgbClr>
              </a:buClr>
              <a:buFontTx/>
              <a:buNone/>
            </a:pPr>
            <a:r>
              <a:rPr lang="en-US" sz="1200" dirty="0">
                <a:solidFill>
                  <a:srgbClr val="DFE6D0"/>
                </a:solidFill>
              </a:rPr>
              <a:t>Brochures:  </a:t>
            </a:r>
            <a:r>
              <a:rPr lang="en-US" sz="1200" dirty="0">
                <a:solidFill>
                  <a:srgbClr val="DFE6D0"/>
                </a:solidFill>
                <a:hlinkClick r:id="rId6"/>
              </a:rPr>
              <a:t>http://www.bis.doc.gov/licensing/bis_eccn.pdf</a:t>
            </a:r>
            <a:endParaRPr lang="en-US" sz="1200" dirty="0">
              <a:solidFill>
                <a:srgbClr val="DFE6D0"/>
              </a:solidFill>
            </a:endParaRPr>
          </a:p>
          <a:p>
            <a:pPr>
              <a:lnSpc>
                <a:spcPct val="100000"/>
              </a:lnSpc>
              <a:buClr>
                <a:srgbClr val="759AA5">
                  <a:lumMod val="60000"/>
                  <a:lumOff val="40000"/>
                </a:srgbClr>
              </a:buClr>
              <a:buFontTx/>
              <a:buNone/>
            </a:pPr>
            <a:endParaRPr lang="en-US" sz="1200" dirty="0"/>
          </a:p>
          <a:p>
            <a:pPr>
              <a:spcBef>
                <a:spcPct val="0"/>
              </a:spcBef>
            </a:pPr>
            <a:endParaRPr lang="en-US" sz="1200" dirty="0">
              <a:cs typeface="Arial" pitchFamily="34" charset="0"/>
            </a:endParaRPr>
          </a:p>
        </p:txBody>
      </p:sp>
      <p:sp>
        <p:nvSpPr>
          <p:cNvPr id="2" name="Date Placeholder 1"/>
          <p:cNvSpPr>
            <a:spLocks noGrp="1"/>
          </p:cNvSpPr>
          <p:nvPr>
            <p:ph type="dt" sz="half" idx="10"/>
          </p:nvPr>
        </p:nvSpPr>
        <p:spPr/>
        <p:txBody>
          <a:bodyPr/>
          <a:lstStyle/>
          <a:p>
            <a:pPr>
              <a:defRPr/>
            </a:pPr>
            <a:fld id="{1ECEAE58-369F-49E0-88A9-0DCEEEBD7D73}" type="datetime1">
              <a:rPr lang="en-US" smtClean="0"/>
              <a:t>7/13/2012</a:t>
            </a:fld>
            <a:endParaRPr lang="en-US"/>
          </a:p>
        </p:txBody>
      </p:sp>
    </p:spTree>
    <p:extLst>
      <p:ext uri="{BB962C8B-B14F-4D97-AF65-F5344CB8AC3E}">
        <p14:creationId xmlns:p14="http://schemas.microsoft.com/office/powerpoint/2010/main" val="34929155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22600" y="853163"/>
            <a:ext cx="8251200" cy="457200"/>
          </a:xfrm>
        </p:spPr>
        <p:txBody>
          <a:bodyPr>
            <a:normAutofit/>
          </a:bodyPr>
          <a:lstStyle/>
          <a:p>
            <a:r>
              <a:rPr lang="en-US" dirty="0" smtClean="0"/>
              <a:t>ITAR: U.S. Munitions List (USML)</a:t>
            </a:r>
            <a:endParaRPr lang="en-US" dirty="0"/>
          </a:p>
        </p:txBody>
      </p:sp>
      <p:sp>
        <p:nvSpPr>
          <p:cNvPr id="6" name="Title 5"/>
          <p:cNvSpPr>
            <a:spLocks noGrp="1"/>
          </p:cNvSpPr>
          <p:nvPr>
            <p:ph type="title"/>
          </p:nvPr>
        </p:nvSpPr>
        <p:spPr>
          <a:xfrm>
            <a:off x="401739" y="304800"/>
            <a:ext cx="8229600" cy="685800"/>
          </a:xfrm>
        </p:spPr>
        <p:txBody>
          <a:bodyPr/>
          <a:lstStyle/>
          <a:p>
            <a:r>
              <a:rPr lang="en-US" dirty="0" smtClean="0"/>
              <a:t>Control Lists</a:t>
            </a:r>
            <a:endParaRPr lang="en-US" dirty="0"/>
          </a:p>
        </p:txBody>
      </p:sp>
      <p:sp>
        <p:nvSpPr>
          <p:cNvPr id="127" name="Content Placeholder 2"/>
          <p:cNvSpPr txBox="1">
            <a:spLocks/>
          </p:cNvSpPr>
          <p:nvPr/>
        </p:nvSpPr>
        <p:spPr>
          <a:xfrm>
            <a:off x="457200" y="1275106"/>
            <a:ext cx="8382000" cy="4974431"/>
          </a:xfrm>
          <a:prstGeom prst="rect">
            <a:avLst/>
          </a:prstGeom>
        </p:spPr>
        <p:txBody>
          <a:bodyPr vert="horz" lIns="91440" tIns="45720" rIns="91440" bIns="45720" rtlCol="0">
            <a:normAutofit fontScale="55000" lnSpcReduction="20000"/>
          </a:bodyPr>
          <a:lstStyle>
            <a:lvl1pPr marL="173038" indent="-173038" algn="l" defTabSz="914400" rtl="0" eaLnBrk="1" latinLnBrk="0" hangingPunct="1">
              <a:lnSpc>
                <a:spcPts val="2600"/>
              </a:lnSpc>
              <a:spcBef>
                <a:spcPct val="20000"/>
              </a:spcBef>
              <a:buClr>
                <a:schemeClr val="accent1">
                  <a:lumMod val="60000"/>
                  <a:lumOff val="40000"/>
                </a:schemeClr>
              </a:buClr>
              <a:buFont typeface="Arial" pitchFamily="34" charset="0"/>
              <a:buChar char="•"/>
              <a:defRPr sz="2400" b="0" kern="1200">
                <a:solidFill>
                  <a:schemeClr val="tx2"/>
                </a:solidFill>
                <a:latin typeface="+mn-lt"/>
                <a:ea typeface="+mn-ea"/>
                <a:cs typeface="+mn-cs"/>
              </a:defRPr>
            </a:lvl1pPr>
            <a:lvl2pPr marL="684213" indent="-227013" algn="l" defTabSz="914400" rtl="0" eaLnBrk="1" latinLnBrk="0" hangingPunct="1">
              <a:lnSpc>
                <a:spcPts val="2600"/>
              </a:lnSpc>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1087438" indent="-173038" algn="l" defTabSz="914400" rtl="0" eaLnBrk="1" latinLnBrk="0" hangingPunct="1">
              <a:lnSpc>
                <a:spcPts val="2600"/>
              </a:lnSpc>
              <a:spcBef>
                <a:spcPct val="20000"/>
              </a:spcBef>
              <a:buClr>
                <a:schemeClr val="accent2"/>
              </a:buClr>
              <a:buFont typeface="Arial" pitchFamily="34" charset="0"/>
              <a:buChar char="•"/>
              <a:defRPr sz="1800" kern="1200">
                <a:solidFill>
                  <a:schemeClr val="tx2"/>
                </a:solidFill>
                <a:latin typeface="+mn-lt"/>
                <a:ea typeface="+mn-ea"/>
                <a:cs typeface="+mn-cs"/>
              </a:defRPr>
            </a:lvl3pPr>
            <a:lvl4pPr marL="1541463" indent="-169863" algn="l" defTabSz="914400" rtl="0" eaLnBrk="1" latinLnBrk="0" hangingPunct="1">
              <a:lnSpc>
                <a:spcPts val="2600"/>
              </a:lnSpc>
              <a:spcBef>
                <a:spcPct val="20000"/>
              </a:spcBef>
              <a:buClr>
                <a:schemeClr val="accent3"/>
              </a:buClr>
              <a:buFont typeface="Arial" pitchFamily="34" charset="0"/>
              <a:buChar char="•"/>
              <a:defRPr sz="1600" kern="1200">
                <a:solidFill>
                  <a:schemeClr val="tx1"/>
                </a:solidFill>
                <a:latin typeface="+mn-lt"/>
                <a:ea typeface="+mn-ea"/>
                <a:cs typeface="+mn-cs"/>
              </a:defRPr>
            </a:lvl4pPr>
            <a:lvl5pPr marL="2001838" indent="-173038" algn="l" defTabSz="914400" rtl="0" eaLnBrk="1" latinLnBrk="0" hangingPunct="1">
              <a:lnSpc>
                <a:spcPts val="2600"/>
              </a:lnSpc>
              <a:spcBef>
                <a:spcPct val="20000"/>
              </a:spcBef>
              <a:buClr>
                <a:schemeClr val="accent4"/>
              </a:buClr>
              <a:buFont typeface="Arial" pitchFamily="34" charset="0"/>
              <a:buChar char="•"/>
              <a:defRPr sz="14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120000"/>
              </a:lnSpc>
              <a:spcBef>
                <a:spcPts val="0"/>
              </a:spcBef>
            </a:pPr>
            <a:r>
              <a:rPr lang="en-US" dirty="0" smtClean="0"/>
              <a:t>I 	Firearms</a:t>
            </a:r>
            <a:r>
              <a:rPr lang="en-US" dirty="0"/>
              <a:t>, Close Assault Weapons and Combat Shotguns </a:t>
            </a:r>
          </a:p>
          <a:p>
            <a:pPr>
              <a:lnSpc>
                <a:spcPct val="120000"/>
              </a:lnSpc>
              <a:spcBef>
                <a:spcPts val="0"/>
              </a:spcBef>
            </a:pPr>
            <a:r>
              <a:rPr lang="en-US" dirty="0"/>
              <a:t>II </a:t>
            </a:r>
            <a:r>
              <a:rPr lang="en-US" dirty="0" smtClean="0"/>
              <a:t>	Guns </a:t>
            </a:r>
            <a:r>
              <a:rPr lang="en-US" dirty="0"/>
              <a:t>and Armament </a:t>
            </a:r>
          </a:p>
          <a:p>
            <a:pPr>
              <a:lnSpc>
                <a:spcPct val="120000"/>
              </a:lnSpc>
              <a:spcBef>
                <a:spcPts val="0"/>
              </a:spcBef>
            </a:pPr>
            <a:r>
              <a:rPr lang="en-US" dirty="0"/>
              <a:t>III </a:t>
            </a:r>
            <a:r>
              <a:rPr lang="en-US" dirty="0" smtClean="0"/>
              <a:t>	Ammunition </a:t>
            </a:r>
            <a:r>
              <a:rPr lang="en-US" dirty="0"/>
              <a:t>/ Ordinance </a:t>
            </a:r>
          </a:p>
          <a:p>
            <a:pPr>
              <a:lnSpc>
                <a:spcPct val="120000"/>
              </a:lnSpc>
              <a:spcBef>
                <a:spcPts val="0"/>
              </a:spcBef>
            </a:pPr>
            <a:r>
              <a:rPr lang="en-US" dirty="0"/>
              <a:t>IV </a:t>
            </a:r>
            <a:r>
              <a:rPr lang="en-US" dirty="0" smtClean="0"/>
              <a:t>	Launch </a:t>
            </a:r>
            <a:r>
              <a:rPr lang="en-US" dirty="0"/>
              <a:t>Vehicles, Guided Missiles, Ballistic Missiles, Rockets, Torpedoes, Bombs and Mines </a:t>
            </a:r>
          </a:p>
          <a:p>
            <a:pPr>
              <a:lnSpc>
                <a:spcPct val="120000"/>
              </a:lnSpc>
              <a:spcBef>
                <a:spcPts val="0"/>
              </a:spcBef>
            </a:pPr>
            <a:r>
              <a:rPr lang="en-US" dirty="0"/>
              <a:t>V </a:t>
            </a:r>
            <a:r>
              <a:rPr lang="en-US" dirty="0" smtClean="0"/>
              <a:t>	Explosives </a:t>
            </a:r>
            <a:r>
              <a:rPr lang="en-US" dirty="0"/>
              <a:t>and Energetic Materials, Propellants, Incendiary Agents and Their Constituents </a:t>
            </a:r>
          </a:p>
          <a:p>
            <a:pPr>
              <a:lnSpc>
                <a:spcPct val="120000"/>
              </a:lnSpc>
              <a:spcBef>
                <a:spcPts val="0"/>
              </a:spcBef>
            </a:pPr>
            <a:r>
              <a:rPr lang="en-US" dirty="0"/>
              <a:t>VI </a:t>
            </a:r>
            <a:r>
              <a:rPr lang="en-US" dirty="0" smtClean="0"/>
              <a:t>	Vessels </a:t>
            </a:r>
            <a:r>
              <a:rPr lang="en-US" dirty="0"/>
              <a:t>of War and Special Naval Equipment </a:t>
            </a:r>
          </a:p>
          <a:p>
            <a:pPr>
              <a:lnSpc>
                <a:spcPct val="120000"/>
              </a:lnSpc>
              <a:spcBef>
                <a:spcPts val="0"/>
              </a:spcBef>
            </a:pPr>
            <a:r>
              <a:rPr lang="en-US" dirty="0"/>
              <a:t>VII </a:t>
            </a:r>
            <a:r>
              <a:rPr lang="en-US" dirty="0" smtClean="0"/>
              <a:t>	Tanks </a:t>
            </a:r>
            <a:r>
              <a:rPr lang="en-US" dirty="0"/>
              <a:t>and Military Vehicles </a:t>
            </a:r>
          </a:p>
          <a:p>
            <a:pPr>
              <a:lnSpc>
                <a:spcPct val="120000"/>
              </a:lnSpc>
              <a:spcBef>
                <a:spcPts val="0"/>
              </a:spcBef>
            </a:pPr>
            <a:r>
              <a:rPr lang="en-US" dirty="0"/>
              <a:t>VIII </a:t>
            </a:r>
            <a:r>
              <a:rPr lang="en-US" dirty="0" smtClean="0"/>
              <a:t>	Aircraft </a:t>
            </a:r>
            <a:r>
              <a:rPr lang="en-US" dirty="0"/>
              <a:t>and Associated Equipment </a:t>
            </a:r>
          </a:p>
          <a:p>
            <a:pPr>
              <a:lnSpc>
                <a:spcPct val="120000"/>
              </a:lnSpc>
              <a:spcBef>
                <a:spcPts val="0"/>
              </a:spcBef>
            </a:pPr>
            <a:r>
              <a:rPr lang="en-US" dirty="0"/>
              <a:t>IX </a:t>
            </a:r>
            <a:r>
              <a:rPr lang="en-US" dirty="0" smtClean="0"/>
              <a:t>	Military </a:t>
            </a:r>
            <a:r>
              <a:rPr lang="en-US" dirty="0"/>
              <a:t>Training Equipment and Training </a:t>
            </a:r>
          </a:p>
          <a:p>
            <a:pPr>
              <a:lnSpc>
                <a:spcPct val="120000"/>
              </a:lnSpc>
              <a:spcBef>
                <a:spcPts val="0"/>
              </a:spcBef>
            </a:pPr>
            <a:r>
              <a:rPr lang="en-US" dirty="0"/>
              <a:t>X </a:t>
            </a:r>
            <a:r>
              <a:rPr lang="en-US" dirty="0" smtClean="0"/>
              <a:t>	Protective </a:t>
            </a:r>
            <a:r>
              <a:rPr lang="en-US" dirty="0"/>
              <a:t>Personnel Equipment and Shelters </a:t>
            </a:r>
          </a:p>
          <a:p>
            <a:pPr>
              <a:lnSpc>
                <a:spcPct val="120000"/>
              </a:lnSpc>
              <a:spcBef>
                <a:spcPts val="0"/>
              </a:spcBef>
            </a:pPr>
            <a:r>
              <a:rPr lang="en-US" dirty="0"/>
              <a:t>XI </a:t>
            </a:r>
            <a:r>
              <a:rPr lang="en-US" dirty="0" smtClean="0"/>
              <a:t>	Military </a:t>
            </a:r>
            <a:r>
              <a:rPr lang="en-US" dirty="0"/>
              <a:t>Electronics </a:t>
            </a:r>
          </a:p>
          <a:p>
            <a:pPr>
              <a:lnSpc>
                <a:spcPct val="120000"/>
              </a:lnSpc>
              <a:spcBef>
                <a:spcPts val="0"/>
              </a:spcBef>
            </a:pPr>
            <a:r>
              <a:rPr lang="en-US" dirty="0"/>
              <a:t>XII </a:t>
            </a:r>
            <a:r>
              <a:rPr lang="en-US" dirty="0" smtClean="0"/>
              <a:t>	Fire </a:t>
            </a:r>
            <a:r>
              <a:rPr lang="en-US" dirty="0"/>
              <a:t>Control, Range Finder, Optical and Guidance and Control Equipment </a:t>
            </a:r>
          </a:p>
          <a:p>
            <a:pPr>
              <a:lnSpc>
                <a:spcPct val="120000"/>
              </a:lnSpc>
              <a:spcBef>
                <a:spcPts val="0"/>
              </a:spcBef>
            </a:pPr>
            <a:r>
              <a:rPr lang="en-US" dirty="0"/>
              <a:t>XIII </a:t>
            </a:r>
            <a:r>
              <a:rPr lang="en-US" dirty="0" smtClean="0"/>
              <a:t>	Auxiliary </a:t>
            </a:r>
            <a:r>
              <a:rPr lang="en-US" dirty="0"/>
              <a:t>Military Equipment </a:t>
            </a:r>
          </a:p>
          <a:p>
            <a:pPr>
              <a:lnSpc>
                <a:spcPct val="120000"/>
              </a:lnSpc>
              <a:spcBef>
                <a:spcPts val="0"/>
              </a:spcBef>
            </a:pPr>
            <a:r>
              <a:rPr lang="en-US" dirty="0"/>
              <a:t>XIV </a:t>
            </a:r>
            <a:r>
              <a:rPr lang="en-US" dirty="0" smtClean="0"/>
              <a:t>	Toxicological </a:t>
            </a:r>
            <a:r>
              <a:rPr lang="en-US" dirty="0"/>
              <a:t>Agents, Including Chemical Agents, Biological Agents, and Associated Equipment </a:t>
            </a:r>
          </a:p>
          <a:p>
            <a:pPr>
              <a:lnSpc>
                <a:spcPct val="120000"/>
              </a:lnSpc>
              <a:spcBef>
                <a:spcPts val="0"/>
              </a:spcBef>
            </a:pPr>
            <a:r>
              <a:rPr lang="en-US" dirty="0"/>
              <a:t>XV </a:t>
            </a:r>
            <a:r>
              <a:rPr lang="en-US" dirty="0" smtClean="0"/>
              <a:t>	Spacecraft </a:t>
            </a:r>
            <a:r>
              <a:rPr lang="en-US" dirty="0"/>
              <a:t>Systems and Associated Equipment </a:t>
            </a:r>
          </a:p>
          <a:p>
            <a:pPr>
              <a:lnSpc>
                <a:spcPct val="120000"/>
              </a:lnSpc>
              <a:spcBef>
                <a:spcPts val="0"/>
              </a:spcBef>
            </a:pPr>
            <a:r>
              <a:rPr lang="en-US" dirty="0"/>
              <a:t>XVI </a:t>
            </a:r>
            <a:r>
              <a:rPr lang="en-US" dirty="0" smtClean="0"/>
              <a:t>	Nuclear </a:t>
            </a:r>
            <a:r>
              <a:rPr lang="en-US" dirty="0"/>
              <a:t>Weapons, Design and Testing Related Items </a:t>
            </a:r>
          </a:p>
          <a:p>
            <a:pPr>
              <a:lnSpc>
                <a:spcPct val="120000"/>
              </a:lnSpc>
              <a:spcBef>
                <a:spcPts val="0"/>
              </a:spcBef>
            </a:pPr>
            <a:r>
              <a:rPr lang="en-US" dirty="0"/>
              <a:t>XVII </a:t>
            </a:r>
            <a:r>
              <a:rPr lang="en-US" dirty="0" smtClean="0"/>
              <a:t>	Classified </a:t>
            </a:r>
            <a:r>
              <a:rPr lang="en-US" dirty="0"/>
              <a:t>Articles, Technical Data and Defense Services Not Otherwise Enumerated </a:t>
            </a:r>
          </a:p>
          <a:p>
            <a:pPr>
              <a:lnSpc>
                <a:spcPct val="120000"/>
              </a:lnSpc>
              <a:spcBef>
                <a:spcPts val="0"/>
              </a:spcBef>
            </a:pPr>
            <a:r>
              <a:rPr lang="en-US" dirty="0"/>
              <a:t>XVIII </a:t>
            </a:r>
            <a:r>
              <a:rPr lang="en-US" dirty="0" smtClean="0"/>
              <a:t>	Direct </a:t>
            </a:r>
            <a:r>
              <a:rPr lang="en-US" dirty="0"/>
              <a:t>Energy Weapons </a:t>
            </a:r>
          </a:p>
          <a:p>
            <a:pPr>
              <a:lnSpc>
                <a:spcPct val="120000"/>
              </a:lnSpc>
              <a:spcBef>
                <a:spcPts val="0"/>
              </a:spcBef>
            </a:pPr>
            <a:r>
              <a:rPr lang="en-US" dirty="0"/>
              <a:t>XIX </a:t>
            </a:r>
            <a:r>
              <a:rPr lang="en-US" dirty="0" smtClean="0"/>
              <a:t>	Reserved </a:t>
            </a:r>
            <a:endParaRPr lang="en-US" dirty="0"/>
          </a:p>
          <a:p>
            <a:pPr>
              <a:lnSpc>
                <a:spcPct val="120000"/>
              </a:lnSpc>
              <a:spcBef>
                <a:spcPts val="0"/>
              </a:spcBef>
            </a:pPr>
            <a:r>
              <a:rPr lang="en-US" dirty="0"/>
              <a:t>XX </a:t>
            </a:r>
            <a:r>
              <a:rPr lang="en-US" dirty="0" smtClean="0"/>
              <a:t>	Submersible </a:t>
            </a:r>
            <a:r>
              <a:rPr lang="en-US" dirty="0"/>
              <a:t>Vessels, Oceanographic and Associated Equipment </a:t>
            </a:r>
          </a:p>
          <a:p>
            <a:pPr>
              <a:lnSpc>
                <a:spcPct val="120000"/>
              </a:lnSpc>
              <a:spcBef>
                <a:spcPts val="0"/>
              </a:spcBef>
            </a:pPr>
            <a:r>
              <a:rPr lang="en-US" dirty="0"/>
              <a:t>XXI </a:t>
            </a:r>
            <a:r>
              <a:rPr lang="en-US" dirty="0" smtClean="0"/>
              <a:t>	Miscellaneous </a:t>
            </a:r>
            <a:r>
              <a:rPr lang="en-US" dirty="0"/>
              <a:t>Items </a:t>
            </a:r>
          </a:p>
          <a:p>
            <a:pPr>
              <a:lnSpc>
                <a:spcPct val="120000"/>
              </a:lnSpc>
              <a:spcBef>
                <a:spcPts val="0"/>
              </a:spcBef>
            </a:pPr>
            <a:endParaRPr 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6600" y="533400"/>
            <a:ext cx="1460133" cy="1309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a:off x="381000" y="6249537"/>
            <a:ext cx="8382000" cy="457200"/>
          </a:xfrm>
          <a:prstGeom prst="rect">
            <a:avLst/>
          </a:prstGeom>
        </p:spPr>
        <p:txBody>
          <a:bodyPr vert="horz" wrap="square" lIns="91440" tIns="45720" rIns="91440" bIns="45720" rtlCol="0" anchor="ctr">
            <a:normAutofit/>
          </a:bodyPr>
          <a:lstStyle/>
          <a:p>
            <a:pPr>
              <a:spcBef>
                <a:spcPct val="0"/>
              </a:spcBef>
            </a:pPr>
            <a:r>
              <a:rPr lang="en-US" sz="1200" i="1" dirty="0" smtClean="0">
                <a:solidFill>
                  <a:prstClr val="white"/>
                </a:solidFill>
                <a:latin typeface="Century Gothic" pitchFamily="34" charset="0"/>
              </a:rPr>
              <a:t>DDTC website: </a:t>
            </a:r>
          </a:p>
          <a:p>
            <a:pPr>
              <a:spcBef>
                <a:spcPct val="0"/>
              </a:spcBef>
            </a:pPr>
            <a:r>
              <a:rPr lang="en-US" sz="1200" i="1" dirty="0">
                <a:solidFill>
                  <a:prstClr val="white"/>
                </a:solidFill>
                <a:latin typeface="Century Gothic" pitchFamily="34" charset="0"/>
                <a:hlinkClick r:id="rId3"/>
              </a:rPr>
              <a:t>http://</a:t>
            </a:r>
            <a:r>
              <a:rPr lang="en-US" sz="1200" i="1" dirty="0" smtClean="0">
                <a:solidFill>
                  <a:prstClr val="white"/>
                </a:solidFill>
                <a:latin typeface="Century Gothic" pitchFamily="34" charset="0"/>
                <a:hlinkClick r:id="rId3"/>
              </a:rPr>
              <a:t>www.pmddtc.state.gov/index.html</a:t>
            </a:r>
            <a:endParaRPr lang="en-US" sz="1200" i="1" dirty="0">
              <a:solidFill>
                <a:prstClr val="white"/>
              </a:solidFill>
              <a:latin typeface="Century Gothic" pitchFamily="34" charset="0"/>
            </a:endParaRPr>
          </a:p>
        </p:txBody>
      </p:sp>
    </p:spTree>
    <p:extLst>
      <p:ext uri="{BB962C8B-B14F-4D97-AF65-F5344CB8AC3E}">
        <p14:creationId xmlns:p14="http://schemas.microsoft.com/office/powerpoint/2010/main" val="19544744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a:bodyPr>
          <a:lstStyle/>
          <a:p>
            <a:r>
              <a:rPr lang="en-US" dirty="0" smtClean="0"/>
              <a:t>ITAR: U.S. Munitions List (USML)</a:t>
            </a:r>
            <a:endParaRPr lang="en-US" dirty="0"/>
          </a:p>
        </p:txBody>
      </p:sp>
      <p:sp>
        <p:nvSpPr>
          <p:cNvPr id="6" name="Title 5"/>
          <p:cNvSpPr>
            <a:spLocks noGrp="1"/>
          </p:cNvSpPr>
          <p:nvPr>
            <p:ph type="title"/>
          </p:nvPr>
        </p:nvSpPr>
        <p:spPr>
          <a:xfrm>
            <a:off x="401739" y="304800"/>
            <a:ext cx="8229600" cy="685800"/>
          </a:xfrm>
        </p:spPr>
        <p:txBody>
          <a:bodyPr/>
          <a:lstStyle/>
          <a:p>
            <a:r>
              <a:rPr lang="en-US" dirty="0" smtClean="0"/>
              <a:t>Control Lists</a:t>
            </a:r>
            <a:endParaRPr lang="en-US" dirty="0"/>
          </a:p>
        </p:txBody>
      </p:sp>
      <p:sp>
        <p:nvSpPr>
          <p:cNvPr id="127" name="Content Placeholder 2"/>
          <p:cNvSpPr txBox="1">
            <a:spLocks/>
          </p:cNvSpPr>
          <p:nvPr/>
        </p:nvSpPr>
        <p:spPr>
          <a:xfrm>
            <a:off x="457200" y="1600200"/>
            <a:ext cx="8382000" cy="4974431"/>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60000"/>
                  <a:lumOff val="40000"/>
                </a:schemeClr>
              </a:buClr>
              <a:buFont typeface="Arial" pitchFamily="34" charset="0"/>
              <a:buChar char="•"/>
              <a:defRPr sz="2400" b="0" kern="1200">
                <a:solidFill>
                  <a:schemeClr val="tx2"/>
                </a:solidFill>
                <a:latin typeface="+mn-lt"/>
                <a:ea typeface="+mn-ea"/>
                <a:cs typeface="+mn-cs"/>
              </a:defRPr>
            </a:lvl1pPr>
            <a:lvl2pPr marL="684213" indent="-227013" algn="l" defTabSz="914400" rtl="0" eaLnBrk="1" latinLnBrk="0" hangingPunct="1">
              <a:lnSpc>
                <a:spcPts val="2600"/>
              </a:lnSpc>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1087438" indent="-173038" algn="l" defTabSz="914400" rtl="0" eaLnBrk="1" latinLnBrk="0" hangingPunct="1">
              <a:lnSpc>
                <a:spcPts val="2600"/>
              </a:lnSpc>
              <a:spcBef>
                <a:spcPct val="20000"/>
              </a:spcBef>
              <a:buClr>
                <a:schemeClr val="accent2"/>
              </a:buClr>
              <a:buFont typeface="Arial" pitchFamily="34" charset="0"/>
              <a:buChar char="•"/>
              <a:defRPr sz="1800" kern="1200">
                <a:solidFill>
                  <a:schemeClr val="tx2"/>
                </a:solidFill>
                <a:latin typeface="+mn-lt"/>
                <a:ea typeface="+mn-ea"/>
                <a:cs typeface="+mn-cs"/>
              </a:defRPr>
            </a:lvl3pPr>
            <a:lvl4pPr marL="1541463" indent="-169863" algn="l" defTabSz="914400" rtl="0" eaLnBrk="1" latinLnBrk="0" hangingPunct="1">
              <a:lnSpc>
                <a:spcPts val="2600"/>
              </a:lnSpc>
              <a:spcBef>
                <a:spcPct val="20000"/>
              </a:spcBef>
              <a:buClr>
                <a:schemeClr val="accent3"/>
              </a:buClr>
              <a:buFont typeface="Arial" pitchFamily="34" charset="0"/>
              <a:buChar char="•"/>
              <a:defRPr sz="1600" kern="1200">
                <a:solidFill>
                  <a:schemeClr val="tx1"/>
                </a:solidFill>
                <a:latin typeface="+mn-lt"/>
                <a:ea typeface="+mn-ea"/>
                <a:cs typeface="+mn-cs"/>
              </a:defRPr>
            </a:lvl4pPr>
            <a:lvl5pPr marL="2001838" indent="-173038" algn="l" defTabSz="914400" rtl="0" eaLnBrk="1" latinLnBrk="0" hangingPunct="1">
              <a:lnSpc>
                <a:spcPts val="2600"/>
              </a:lnSpc>
              <a:spcBef>
                <a:spcPct val="20000"/>
              </a:spcBef>
              <a:buClr>
                <a:schemeClr val="accent4"/>
              </a:buClr>
              <a:buFont typeface="Arial" pitchFamily="34" charset="0"/>
              <a:buChar char="•"/>
              <a:defRPr sz="14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en-US" dirty="0" smtClean="0"/>
              <a:t>Overly broad &amp; lack of consensus (currently under reform)</a:t>
            </a:r>
          </a:p>
          <a:p>
            <a:pPr marL="0" indent="0">
              <a:lnSpc>
                <a:spcPct val="120000"/>
              </a:lnSpc>
              <a:spcBef>
                <a:spcPts val="0"/>
              </a:spcBef>
              <a:buNone/>
            </a:pPr>
            <a:r>
              <a:rPr lang="en-US" dirty="0" smtClean="0"/>
              <a:t>Controls three elements of everything subject to USML:</a:t>
            </a:r>
          </a:p>
          <a:p>
            <a:pPr marL="0" indent="0">
              <a:lnSpc>
                <a:spcPct val="120000"/>
              </a:lnSpc>
              <a:spcBef>
                <a:spcPts val="0"/>
              </a:spcBef>
              <a:buNone/>
            </a:pPr>
            <a:r>
              <a:rPr lang="en-US" dirty="0" smtClean="0"/>
              <a:t> </a:t>
            </a:r>
          </a:p>
          <a:p>
            <a:pPr>
              <a:lnSpc>
                <a:spcPct val="120000"/>
              </a:lnSpc>
              <a:spcBef>
                <a:spcPts val="0"/>
              </a:spcBef>
            </a:pPr>
            <a:r>
              <a:rPr lang="en-US" sz="2000" b="1" u="sng" dirty="0" smtClean="0">
                <a:solidFill>
                  <a:srgbClr val="FF0000"/>
                </a:solidFill>
              </a:rPr>
              <a:t>Defense article:</a:t>
            </a:r>
            <a:r>
              <a:rPr lang="en-US" sz="2000" dirty="0" smtClean="0">
                <a:solidFill>
                  <a:srgbClr val="FF0000"/>
                </a:solidFill>
              </a:rPr>
              <a:t> </a:t>
            </a:r>
          </a:p>
          <a:p>
            <a:pPr>
              <a:lnSpc>
                <a:spcPct val="120000"/>
              </a:lnSpc>
              <a:spcBef>
                <a:spcPts val="0"/>
              </a:spcBef>
            </a:pPr>
            <a:r>
              <a:rPr lang="en-US" sz="2000" b="1" u="sng" dirty="0" smtClean="0">
                <a:solidFill>
                  <a:srgbClr val="FF0000"/>
                </a:solidFill>
              </a:rPr>
              <a:t>Technical Data relating to the article</a:t>
            </a:r>
            <a:r>
              <a:rPr lang="en-US" sz="2000" b="1" u="sng" dirty="0" smtClean="0">
                <a:solidFill>
                  <a:srgbClr val="FFFF00"/>
                </a:solidFill>
              </a:rPr>
              <a:t>:</a:t>
            </a:r>
            <a:r>
              <a:rPr lang="en-US" sz="2000" b="1" dirty="0" smtClean="0">
                <a:solidFill>
                  <a:srgbClr val="FFFF00"/>
                </a:solidFill>
              </a:rPr>
              <a:t> </a:t>
            </a:r>
            <a:r>
              <a:rPr lang="en-US" sz="2000" dirty="0" smtClean="0"/>
              <a:t>Information </a:t>
            </a:r>
            <a:r>
              <a:rPr lang="en-US" sz="2000" dirty="0"/>
              <a:t>required for the design, development, production, manufacture, assembly, operation, repair, testing, maintenance, or modification.</a:t>
            </a:r>
          </a:p>
          <a:p>
            <a:pPr>
              <a:lnSpc>
                <a:spcPct val="120000"/>
              </a:lnSpc>
              <a:spcBef>
                <a:spcPts val="0"/>
              </a:spcBef>
            </a:pPr>
            <a:r>
              <a:rPr lang="en-US" sz="2000" b="1" u="sng" dirty="0" smtClean="0">
                <a:solidFill>
                  <a:srgbClr val="FF0000"/>
                </a:solidFill>
              </a:rPr>
              <a:t>Defense Service (know how):</a:t>
            </a:r>
            <a:r>
              <a:rPr lang="en-US" sz="2000" b="1" dirty="0" smtClean="0">
                <a:solidFill>
                  <a:srgbClr val="FF0000"/>
                </a:solidFill>
              </a:rPr>
              <a:t> </a:t>
            </a:r>
            <a:r>
              <a:rPr lang="en-US" sz="2000" dirty="0" smtClean="0"/>
              <a:t>Furnishing assistance, (including training) in the design, development, engineering, manufacture, production, assembly, testing, repair, maintenance, modification, operation, demilitarization, destruction, processing or use </a:t>
            </a:r>
            <a:r>
              <a:rPr lang="en-US" sz="2000" b="1" u="sng" dirty="0" smtClean="0"/>
              <a:t>of a defense article.</a:t>
            </a:r>
          </a:p>
          <a:p>
            <a:pPr>
              <a:lnSpc>
                <a:spcPct val="120000"/>
              </a:lnSpc>
              <a:spcBef>
                <a:spcPts val="0"/>
              </a:spcBef>
            </a:pPr>
            <a:endParaRPr lang="en-US" dirty="0" smtClean="0"/>
          </a:p>
        </p:txBody>
      </p:sp>
    </p:spTree>
    <p:extLst>
      <p:ext uri="{BB962C8B-B14F-4D97-AF65-F5344CB8AC3E}">
        <p14:creationId xmlns:p14="http://schemas.microsoft.com/office/powerpoint/2010/main" val="1608190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46400" y="843280"/>
            <a:ext cx="8251200" cy="457200"/>
          </a:xfrm>
        </p:spPr>
        <p:txBody>
          <a:bodyPr>
            <a:normAutofit/>
          </a:bodyPr>
          <a:lstStyle/>
          <a:p>
            <a:r>
              <a:rPr lang="en-US" dirty="0" smtClean="0"/>
              <a:t>Technical data relating to the following (not exhaustive):</a:t>
            </a:r>
            <a:endParaRPr lang="en-US" dirty="0"/>
          </a:p>
        </p:txBody>
      </p:sp>
      <p:sp>
        <p:nvSpPr>
          <p:cNvPr id="6" name="Title 5"/>
          <p:cNvSpPr>
            <a:spLocks noGrp="1"/>
          </p:cNvSpPr>
          <p:nvPr>
            <p:ph type="title"/>
          </p:nvPr>
        </p:nvSpPr>
        <p:spPr>
          <a:xfrm>
            <a:off x="457200" y="274638"/>
            <a:ext cx="8229600" cy="639762"/>
          </a:xfrm>
        </p:spPr>
        <p:txBody>
          <a:bodyPr>
            <a:normAutofit fontScale="90000"/>
          </a:bodyPr>
          <a:lstStyle/>
          <a:p>
            <a:r>
              <a:rPr lang="en-US" dirty="0" smtClean="0"/>
              <a:t>Examples of Controlled Data</a:t>
            </a:r>
            <a:endParaRPr lang="en-US" dirty="0"/>
          </a:p>
        </p:txBody>
      </p:sp>
      <p:sp>
        <p:nvSpPr>
          <p:cNvPr id="161" name="Rectangle 69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5" name="Rectangle 7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 name="Rectangle 81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2" name="Rectangle 849"/>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346710" y="1288734"/>
            <a:ext cx="8314055" cy="4536148"/>
            <a:chOff x="795655" y="898844"/>
            <a:chExt cx="8314055" cy="4536148"/>
          </a:xfrm>
        </p:grpSpPr>
        <p:cxnSp>
          <p:nvCxnSpPr>
            <p:cNvPr id="98" name="Straight Connector 97"/>
            <p:cNvCxnSpPr/>
            <p:nvPr/>
          </p:nvCxnSpPr>
          <p:spPr>
            <a:xfrm>
              <a:off x="795655" y="3530600"/>
              <a:ext cx="8314055" cy="8255"/>
            </a:xfrm>
            <a:prstGeom prst="line">
              <a:avLst/>
            </a:prstGeom>
            <a:noFill/>
            <a:ln w="190500" cap="flat" cmpd="sng" algn="ctr">
              <a:solidFill>
                <a:srgbClr val="9BBB59">
                  <a:lumMod val="75000"/>
                </a:srgbClr>
              </a:solidFill>
              <a:prstDash val="solid"/>
            </a:ln>
            <a:effectLst>
              <a:outerShdw blurRad="50800" dist="38100" dir="8100000" algn="tr" rotWithShape="0">
                <a:prstClr val="black">
                  <a:alpha val="40000"/>
                </a:prstClr>
              </a:outerShdw>
              <a:reflection blurRad="6350" stA="50000" endA="300" endPos="90000" dir="5400000" sy="-100000" algn="bl" rotWithShape="0"/>
              <a:softEdge rad="31750"/>
            </a:effectLst>
            <a:scene3d>
              <a:camera prst="orthographicFront"/>
              <a:lightRig rig="threePt" dir="t"/>
            </a:scene3d>
            <a:sp3d>
              <a:bevelT w="101600" prst="riblet"/>
            </a:sp3d>
          </p:spPr>
        </p:cxnSp>
        <p:grpSp>
          <p:nvGrpSpPr>
            <p:cNvPr id="99" name="Group 98"/>
            <p:cNvGrpSpPr/>
            <p:nvPr/>
          </p:nvGrpSpPr>
          <p:grpSpPr>
            <a:xfrm>
              <a:off x="2177848" y="1926666"/>
              <a:ext cx="1110703" cy="3160927"/>
              <a:chOff x="239219" y="-1679499"/>
              <a:chExt cx="1110826" cy="3160927"/>
            </a:xfrm>
          </p:grpSpPr>
          <p:grpSp>
            <p:nvGrpSpPr>
              <p:cNvPr id="100" name="Group 99"/>
              <p:cNvGrpSpPr/>
              <p:nvPr/>
            </p:nvGrpSpPr>
            <p:grpSpPr>
              <a:xfrm>
                <a:off x="239219" y="-1679499"/>
                <a:ext cx="302895" cy="3160927"/>
                <a:chOff x="103720" y="-1215964"/>
                <a:chExt cx="303107" cy="2435167"/>
              </a:xfrm>
            </p:grpSpPr>
            <p:cxnSp>
              <p:nvCxnSpPr>
                <p:cNvPr id="103" name="Straight Connector 102"/>
                <p:cNvCxnSpPr/>
                <p:nvPr/>
              </p:nvCxnSpPr>
              <p:spPr>
                <a:xfrm flipV="1">
                  <a:off x="175878" y="77916"/>
                  <a:ext cx="0" cy="1141287"/>
                </a:xfrm>
                <a:prstGeom prst="line">
                  <a:avLst/>
                </a:prstGeom>
                <a:noFill/>
                <a:ln w="25400" cap="flat" cmpd="sng" algn="ctr">
                  <a:solidFill>
                    <a:srgbClr val="9BBB59">
                      <a:lumMod val="50000"/>
                    </a:srgbClr>
                  </a:solidFill>
                  <a:prstDash val="solid"/>
                </a:ln>
                <a:effectLst/>
              </p:spPr>
            </p:cxnSp>
            <p:sp>
              <p:nvSpPr>
                <p:cNvPr id="104" name="Text Box 2"/>
                <p:cNvSpPr txBox="1">
                  <a:spLocks noChangeArrowheads="1"/>
                </p:cNvSpPr>
                <p:nvPr/>
              </p:nvSpPr>
              <p:spPr bwMode="auto">
                <a:xfrm rot="16200000">
                  <a:off x="-317018" y="-795226"/>
                  <a:ext cx="1144584" cy="30310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latin typeface="Calibri"/>
                      <a:ea typeface="Calibri"/>
                      <a:cs typeface="Times New Roman"/>
                    </a:rPr>
                    <a:t>9A991 Turbine Engine</a:t>
                  </a:r>
                  <a:endParaRPr lang="en-US" sz="1000" dirty="0">
                    <a:effectLst/>
                    <a:latin typeface="Calibri"/>
                    <a:ea typeface="Calibri"/>
                    <a:cs typeface="Times New Roman"/>
                  </a:endParaRPr>
                </a:p>
              </p:txBody>
            </p:sp>
          </p:grpSp>
          <p:sp>
            <p:nvSpPr>
              <p:cNvPr id="102" name="Text Box 2"/>
              <p:cNvSpPr txBox="1">
                <a:spLocks noChangeArrowheads="1"/>
              </p:cNvSpPr>
              <p:nvPr/>
            </p:nvSpPr>
            <p:spPr bwMode="auto">
              <a:xfrm>
                <a:off x="383531" y="77304"/>
                <a:ext cx="966514" cy="803910"/>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Unmanned Aerial Vehicle, Underwater Vehicle, </a:t>
                </a:r>
                <a:endParaRPr lang="en-US" sz="1000" dirty="0">
                  <a:effectLst/>
                  <a:latin typeface="Calibri"/>
                  <a:ea typeface="Calibri"/>
                  <a:cs typeface="Times New Roman"/>
                </a:endParaRPr>
              </a:p>
            </p:txBody>
          </p:sp>
        </p:grpSp>
        <p:grpSp>
          <p:nvGrpSpPr>
            <p:cNvPr id="105" name="Group 104"/>
            <p:cNvGrpSpPr/>
            <p:nvPr/>
          </p:nvGrpSpPr>
          <p:grpSpPr>
            <a:xfrm>
              <a:off x="2480709" y="898844"/>
              <a:ext cx="1207461" cy="2538411"/>
              <a:chOff x="194733" y="-345756"/>
              <a:chExt cx="1207612" cy="2538411"/>
            </a:xfrm>
          </p:grpSpPr>
          <p:cxnSp>
            <p:nvCxnSpPr>
              <p:cNvPr id="106" name="Straight Connector 105"/>
              <p:cNvCxnSpPr/>
              <p:nvPr/>
            </p:nvCxnSpPr>
            <p:spPr>
              <a:xfrm flipV="1">
                <a:off x="194733" y="609600"/>
                <a:ext cx="0" cy="1583055"/>
              </a:xfrm>
              <a:prstGeom prst="line">
                <a:avLst/>
              </a:prstGeom>
              <a:noFill/>
              <a:ln w="25400" cap="flat" cmpd="sng" algn="ctr">
                <a:solidFill>
                  <a:srgbClr val="9BBB59">
                    <a:lumMod val="50000"/>
                  </a:srgbClr>
                </a:solidFill>
                <a:prstDash val="solid"/>
              </a:ln>
              <a:effectLst/>
            </p:spPr>
          </p:cxnSp>
          <p:sp>
            <p:nvSpPr>
              <p:cNvPr id="108" name="Text Box 2"/>
              <p:cNvSpPr txBox="1">
                <a:spLocks noChangeArrowheads="1"/>
              </p:cNvSpPr>
              <p:nvPr/>
            </p:nvSpPr>
            <p:spPr bwMode="auto">
              <a:xfrm>
                <a:off x="499779" y="-345756"/>
                <a:ext cx="902566" cy="821576"/>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Electric power plants (or) certain rockets</a:t>
                </a:r>
                <a:endParaRPr lang="en-US" sz="1000" dirty="0">
                  <a:effectLst/>
                  <a:latin typeface="Calibri"/>
                  <a:ea typeface="Calibri"/>
                  <a:cs typeface="Times New Roman"/>
                </a:endParaRPr>
              </a:p>
            </p:txBody>
          </p:sp>
        </p:grpSp>
        <p:grpSp>
          <p:nvGrpSpPr>
            <p:cNvPr id="116" name="Group 115"/>
            <p:cNvGrpSpPr/>
            <p:nvPr/>
          </p:nvGrpSpPr>
          <p:grpSpPr>
            <a:xfrm>
              <a:off x="2863101" y="2472424"/>
              <a:ext cx="1261649" cy="991119"/>
              <a:chOff x="-221094" y="376924"/>
              <a:chExt cx="1261649" cy="991119"/>
            </a:xfrm>
          </p:grpSpPr>
          <p:cxnSp>
            <p:nvCxnSpPr>
              <p:cNvPr id="117" name="Straight Connector 116"/>
              <p:cNvCxnSpPr/>
              <p:nvPr/>
            </p:nvCxnSpPr>
            <p:spPr>
              <a:xfrm flipV="1">
                <a:off x="228600" y="380464"/>
                <a:ext cx="1" cy="965736"/>
              </a:xfrm>
              <a:prstGeom prst="line">
                <a:avLst/>
              </a:prstGeom>
              <a:noFill/>
              <a:ln w="25400" cap="flat" cmpd="sng" algn="ctr">
                <a:solidFill>
                  <a:srgbClr val="9BBB59">
                    <a:lumMod val="50000"/>
                  </a:srgbClr>
                </a:solidFill>
                <a:prstDash val="solid"/>
              </a:ln>
              <a:effectLst/>
            </p:spPr>
          </p:cxnSp>
          <p:sp>
            <p:nvSpPr>
              <p:cNvPr id="118" name="Text Box 2"/>
              <p:cNvSpPr txBox="1">
                <a:spLocks noChangeArrowheads="1"/>
              </p:cNvSpPr>
              <p:nvPr/>
            </p:nvSpPr>
            <p:spPr bwMode="auto">
              <a:xfrm rot="16200000">
                <a:off x="-503929" y="659759"/>
                <a:ext cx="991119" cy="4254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1C351 Yersinia </a:t>
                </a:r>
                <a:r>
                  <a:rPr lang="en-US" sz="1000" dirty="0" err="1" smtClean="0">
                    <a:effectLst/>
                    <a:latin typeface="Calibri"/>
                    <a:ea typeface="Calibri"/>
                    <a:cs typeface="Times New Roman"/>
                  </a:rPr>
                  <a:t>Pestis</a:t>
                </a:r>
                <a:endParaRPr lang="en-US" sz="1000" dirty="0">
                  <a:effectLst/>
                  <a:latin typeface="Calibri"/>
                  <a:ea typeface="Calibri"/>
                  <a:cs typeface="Times New Roman"/>
                </a:endParaRPr>
              </a:p>
            </p:txBody>
          </p:sp>
          <p:sp>
            <p:nvSpPr>
              <p:cNvPr id="119" name="Text Box 2"/>
              <p:cNvSpPr txBox="1">
                <a:spLocks noChangeArrowheads="1"/>
              </p:cNvSpPr>
              <p:nvPr/>
            </p:nvSpPr>
            <p:spPr bwMode="auto">
              <a:xfrm>
                <a:off x="233153" y="450282"/>
                <a:ext cx="807402" cy="821878"/>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Pathogens, toxins, chemicals, select agents </a:t>
                </a:r>
                <a:endParaRPr lang="en-US" sz="1000" dirty="0">
                  <a:effectLst/>
                  <a:latin typeface="Calibri"/>
                  <a:ea typeface="Calibri"/>
                  <a:cs typeface="Times New Roman"/>
                </a:endParaRPr>
              </a:p>
            </p:txBody>
          </p:sp>
        </p:grpSp>
        <p:grpSp>
          <p:nvGrpSpPr>
            <p:cNvPr id="121" name="Group 120"/>
            <p:cNvGrpSpPr/>
            <p:nvPr/>
          </p:nvGrpSpPr>
          <p:grpSpPr>
            <a:xfrm>
              <a:off x="4014259" y="2224874"/>
              <a:ext cx="1124462" cy="1211747"/>
              <a:chOff x="-15451" y="787400"/>
              <a:chExt cx="1124462" cy="1212003"/>
            </a:xfrm>
          </p:grpSpPr>
          <p:cxnSp>
            <p:nvCxnSpPr>
              <p:cNvPr id="122" name="Straight Connector 121"/>
              <p:cNvCxnSpPr/>
              <p:nvPr/>
            </p:nvCxnSpPr>
            <p:spPr>
              <a:xfrm flipV="1">
                <a:off x="279400" y="787400"/>
                <a:ext cx="0" cy="1212003"/>
              </a:xfrm>
              <a:prstGeom prst="line">
                <a:avLst/>
              </a:prstGeom>
              <a:noFill/>
              <a:ln w="25400" cap="flat" cmpd="sng" algn="ctr">
                <a:solidFill>
                  <a:srgbClr val="9BBB59">
                    <a:lumMod val="50000"/>
                  </a:srgbClr>
                </a:solidFill>
                <a:prstDash val="solid"/>
              </a:ln>
              <a:effectLst/>
            </p:spPr>
          </p:cxnSp>
          <p:sp>
            <p:nvSpPr>
              <p:cNvPr id="123" name="Text Box 2"/>
              <p:cNvSpPr txBox="1">
                <a:spLocks noChangeArrowheads="1"/>
              </p:cNvSpPr>
              <p:nvPr/>
            </p:nvSpPr>
            <p:spPr bwMode="auto">
              <a:xfrm rot="16200000">
                <a:off x="-322156" y="1370065"/>
                <a:ext cx="916305" cy="30289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latin typeface="Calibri"/>
                    <a:ea typeface="Calibri"/>
                    <a:cs typeface="Times New Roman"/>
                  </a:rPr>
                  <a:t>7A002  Gyro</a:t>
                </a:r>
                <a:endParaRPr lang="en-US" sz="1000" dirty="0">
                  <a:effectLst/>
                  <a:latin typeface="Calibri"/>
                  <a:ea typeface="Calibri"/>
                  <a:cs typeface="Times New Roman"/>
                </a:endParaRPr>
              </a:p>
            </p:txBody>
          </p:sp>
          <p:sp>
            <p:nvSpPr>
              <p:cNvPr id="124" name="Text Box 2"/>
              <p:cNvSpPr txBox="1">
                <a:spLocks noChangeArrowheads="1"/>
              </p:cNvSpPr>
              <p:nvPr/>
            </p:nvSpPr>
            <p:spPr bwMode="auto">
              <a:xfrm>
                <a:off x="228601" y="838377"/>
                <a:ext cx="880410" cy="828560"/>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Artillery, tanks, ships, aircraft, oil drilling</a:t>
                </a:r>
                <a:endParaRPr lang="en-US" sz="1000" dirty="0">
                  <a:effectLst/>
                  <a:latin typeface="Calibri"/>
                  <a:ea typeface="Calibri"/>
                  <a:cs typeface="Times New Roman"/>
                </a:endParaRPr>
              </a:p>
            </p:txBody>
          </p:sp>
        </p:grpSp>
        <p:cxnSp>
          <p:nvCxnSpPr>
            <p:cNvPr id="130" name="Straight Connector 129"/>
            <p:cNvCxnSpPr/>
            <p:nvPr/>
          </p:nvCxnSpPr>
          <p:spPr>
            <a:xfrm flipV="1">
              <a:off x="3721049" y="3620469"/>
              <a:ext cx="0" cy="1306978"/>
            </a:xfrm>
            <a:prstGeom prst="line">
              <a:avLst/>
            </a:prstGeom>
            <a:noFill/>
            <a:ln w="25400" cap="flat" cmpd="sng" algn="ctr">
              <a:solidFill>
                <a:srgbClr val="9BBB59">
                  <a:lumMod val="50000"/>
                </a:srgbClr>
              </a:solidFill>
              <a:prstDash val="solid"/>
            </a:ln>
            <a:effectLst/>
          </p:spPr>
        </p:cxnSp>
        <p:grpSp>
          <p:nvGrpSpPr>
            <p:cNvPr id="138" name="Group 137"/>
            <p:cNvGrpSpPr/>
            <p:nvPr/>
          </p:nvGrpSpPr>
          <p:grpSpPr>
            <a:xfrm>
              <a:off x="5190074" y="1803399"/>
              <a:ext cx="1235703" cy="1636396"/>
              <a:chOff x="25626" y="668654"/>
              <a:chExt cx="1236064" cy="1636396"/>
            </a:xfrm>
          </p:grpSpPr>
          <p:cxnSp>
            <p:nvCxnSpPr>
              <p:cNvPr id="139" name="Straight Connector 138"/>
              <p:cNvCxnSpPr/>
              <p:nvPr/>
            </p:nvCxnSpPr>
            <p:spPr>
              <a:xfrm flipH="1" flipV="1">
                <a:off x="328521" y="791920"/>
                <a:ext cx="18611" cy="1513130"/>
              </a:xfrm>
              <a:prstGeom prst="line">
                <a:avLst/>
              </a:prstGeom>
              <a:noFill/>
              <a:ln w="25400" cap="flat" cmpd="sng" algn="ctr">
                <a:solidFill>
                  <a:srgbClr val="9BBB59">
                    <a:lumMod val="50000"/>
                  </a:srgbClr>
                </a:solidFill>
                <a:prstDash val="solid"/>
              </a:ln>
              <a:effectLst/>
            </p:spPr>
          </p:cxnSp>
          <p:sp>
            <p:nvSpPr>
              <p:cNvPr id="140" name="Text Box 2"/>
              <p:cNvSpPr txBox="1">
                <a:spLocks noChangeArrowheads="1"/>
              </p:cNvSpPr>
              <p:nvPr/>
            </p:nvSpPr>
            <p:spPr bwMode="auto">
              <a:xfrm rot="16200000">
                <a:off x="-630905" y="1325185"/>
                <a:ext cx="1615957" cy="30289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1C007 Ceramic materials </a:t>
                </a:r>
                <a:endParaRPr lang="en-US" sz="1000" dirty="0">
                  <a:effectLst/>
                  <a:latin typeface="Calibri"/>
                  <a:ea typeface="Calibri"/>
                  <a:cs typeface="Times New Roman"/>
                </a:endParaRPr>
              </a:p>
            </p:txBody>
          </p:sp>
          <p:sp>
            <p:nvSpPr>
              <p:cNvPr id="141" name="Text Box 2"/>
              <p:cNvSpPr txBox="1">
                <a:spLocks noChangeArrowheads="1"/>
              </p:cNvSpPr>
              <p:nvPr/>
            </p:nvSpPr>
            <p:spPr bwMode="auto">
              <a:xfrm>
                <a:off x="296333" y="917720"/>
                <a:ext cx="965357" cy="448310"/>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Brake pads, rocket tips, re-entry vehicles</a:t>
                </a:r>
                <a:endParaRPr lang="en-US" sz="1000" dirty="0">
                  <a:effectLst/>
                  <a:latin typeface="Calibri"/>
                  <a:ea typeface="Calibri"/>
                  <a:cs typeface="Times New Roman"/>
                </a:endParaRPr>
              </a:p>
            </p:txBody>
          </p:sp>
        </p:grpSp>
        <p:cxnSp>
          <p:nvCxnSpPr>
            <p:cNvPr id="147" name="Straight Connector 146"/>
            <p:cNvCxnSpPr/>
            <p:nvPr/>
          </p:nvCxnSpPr>
          <p:spPr>
            <a:xfrm flipV="1">
              <a:off x="6021972" y="3620469"/>
              <a:ext cx="0" cy="569069"/>
            </a:xfrm>
            <a:prstGeom prst="line">
              <a:avLst/>
            </a:prstGeom>
            <a:noFill/>
            <a:ln w="25400" cap="flat" cmpd="sng" algn="ctr">
              <a:solidFill>
                <a:srgbClr val="9BBB59">
                  <a:lumMod val="50000"/>
                </a:srgbClr>
              </a:solidFill>
              <a:prstDash val="solid"/>
            </a:ln>
            <a:effectLst/>
          </p:spPr>
        </p:cxnSp>
        <p:grpSp>
          <p:nvGrpSpPr>
            <p:cNvPr id="149" name="Group 148"/>
            <p:cNvGrpSpPr/>
            <p:nvPr/>
          </p:nvGrpSpPr>
          <p:grpSpPr>
            <a:xfrm>
              <a:off x="6510104" y="1744681"/>
              <a:ext cx="1565826" cy="1693845"/>
              <a:chOff x="-8809" y="509069"/>
              <a:chExt cx="1566253" cy="1694171"/>
            </a:xfrm>
          </p:grpSpPr>
          <p:cxnSp>
            <p:nvCxnSpPr>
              <p:cNvPr id="150" name="Straight Connector 149"/>
              <p:cNvCxnSpPr/>
              <p:nvPr/>
            </p:nvCxnSpPr>
            <p:spPr>
              <a:xfrm flipV="1">
                <a:off x="270934" y="575734"/>
                <a:ext cx="0" cy="1627506"/>
              </a:xfrm>
              <a:prstGeom prst="line">
                <a:avLst/>
              </a:prstGeom>
              <a:noFill/>
              <a:ln w="25400" cap="flat" cmpd="sng" algn="ctr">
                <a:solidFill>
                  <a:srgbClr val="9BBB59">
                    <a:lumMod val="50000"/>
                  </a:srgbClr>
                </a:solidFill>
                <a:prstDash val="solid"/>
              </a:ln>
              <a:effectLst/>
            </p:spPr>
          </p:cxnSp>
          <p:sp>
            <p:nvSpPr>
              <p:cNvPr id="151" name="Text Box 2"/>
              <p:cNvSpPr txBox="1">
                <a:spLocks noChangeArrowheads="1"/>
              </p:cNvSpPr>
              <p:nvPr/>
            </p:nvSpPr>
            <p:spPr bwMode="auto">
              <a:xfrm rot="16200000">
                <a:off x="-669007" y="1169267"/>
                <a:ext cx="1623292" cy="30289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3A999  Spectrometer</a:t>
                </a:r>
                <a:endParaRPr lang="en-US" sz="1000" dirty="0">
                  <a:effectLst/>
                  <a:latin typeface="Calibri"/>
                  <a:ea typeface="Calibri"/>
                  <a:cs typeface="Times New Roman"/>
                </a:endParaRPr>
              </a:p>
            </p:txBody>
          </p:sp>
          <p:sp>
            <p:nvSpPr>
              <p:cNvPr id="152" name="Text Box 2"/>
              <p:cNvSpPr txBox="1">
                <a:spLocks noChangeArrowheads="1"/>
              </p:cNvSpPr>
              <p:nvPr/>
            </p:nvSpPr>
            <p:spPr bwMode="auto">
              <a:xfrm>
                <a:off x="220134" y="584200"/>
                <a:ext cx="1337310" cy="786765"/>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rPr>
                  <a:t>Chromatography and spectrometry analytical instruments, x-ray, mass spectrometers</a:t>
                </a:r>
                <a:endParaRPr lang="en-US" sz="1000" dirty="0">
                  <a:effectLst/>
                  <a:latin typeface="Tahoma"/>
                  <a:ea typeface="Calibri"/>
                </a:endParaRPr>
              </a:p>
            </p:txBody>
          </p:sp>
        </p:grpSp>
        <p:cxnSp>
          <p:nvCxnSpPr>
            <p:cNvPr id="156" name="Straight Connector 155"/>
            <p:cNvCxnSpPr/>
            <p:nvPr/>
          </p:nvCxnSpPr>
          <p:spPr>
            <a:xfrm flipV="1">
              <a:off x="7234576" y="3674396"/>
              <a:ext cx="0" cy="1073455"/>
            </a:xfrm>
            <a:prstGeom prst="line">
              <a:avLst/>
            </a:prstGeom>
            <a:noFill/>
            <a:ln w="25400" cap="flat" cmpd="sng" algn="ctr">
              <a:solidFill>
                <a:srgbClr val="9BBB59">
                  <a:lumMod val="50000"/>
                </a:srgbClr>
              </a:solidFill>
              <a:prstDash val="solid"/>
            </a:ln>
            <a:effectLst/>
          </p:spPr>
        </p:cxnSp>
        <p:cxnSp>
          <p:nvCxnSpPr>
            <p:cNvPr id="162" name="Straight Connector 161"/>
            <p:cNvCxnSpPr/>
            <p:nvPr/>
          </p:nvCxnSpPr>
          <p:spPr>
            <a:xfrm flipV="1">
              <a:off x="8391368" y="1882566"/>
              <a:ext cx="0" cy="1536793"/>
            </a:xfrm>
            <a:prstGeom prst="line">
              <a:avLst/>
            </a:prstGeom>
            <a:noFill/>
            <a:ln w="25400" cap="flat" cmpd="sng" algn="ctr">
              <a:solidFill>
                <a:srgbClr val="9BBB59">
                  <a:lumMod val="50000"/>
                </a:srgbClr>
              </a:solidFill>
              <a:prstDash val="solid"/>
            </a:ln>
            <a:effectLst/>
          </p:spPr>
        </p:cxnSp>
        <p:cxnSp>
          <p:nvCxnSpPr>
            <p:cNvPr id="175" name="Straight Connector 174"/>
            <p:cNvCxnSpPr/>
            <p:nvPr/>
          </p:nvCxnSpPr>
          <p:spPr>
            <a:xfrm flipV="1">
              <a:off x="4868478" y="3597911"/>
              <a:ext cx="0" cy="1837081"/>
            </a:xfrm>
            <a:prstGeom prst="line">
              <a:avLst/>
            </a:prstGeom>
            <a:noFill/>
            <a:ln w="25400" cap="flat" cmpd="sng" algn="ctr">
              <a:solidFill>
                <a:srgbClr val="9BBB59">
                  <a:lumMod val="50000"/>
                </a:srgbClr>
              </a:solidFill>
              <a:prstDash val="solid"/>
            </a:ln>
            <a:effectLst/>
          </p:spPr>
        </p:cxnSp>
        <p:cxnSp>
          <p:nvCxnSpPr>
            <p:cNvPr id="180" name="Straight Connector 179"/>
            <p:cNvCxnSpPr/>
            <p:nvPr/>
          </p:nvCxnSpPr>
          <p:spPr>
            <a:xfrm flipV="1">
              <a:off x="8391101" y="3614837"/>
              <a:ext cx="0" cy="1064784"/>
            </a:xfrm>
            <a:prstGeom prst="line">
              <a:avLst/>
            </a:prstGeom>
            <a:noFill/>
            <a:ln w="25400" cap="flat" cmpd="sng" algn="ctr">
              <a:solidFill>
                <a:srgbClr val="9BBB59">
                  <a:lumMod val="50000"/>
                </a:srgbClr>
              </a:solidFill>
              <a:prstDash val="solid"/>
            </a:ln>
            <a:effectLst/>
          </p:spPr>
        </p:cxnSp>
      </p:grpSp>
      <p:sp>
        <p:nvSpPr>
          <p:cNvPr id="3" name="Rectangle 8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24"/>
          <p:cNvSpPr>
            <a:spLocks noChangeArrowheads="1"/>
          </p:cNvSpPr>
          <p:nvPr/>
        </p:nvSpPr>
        <p:spPr bwMode="auto">
          <a:xfrm>
            <a:off x="30480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3" name="Group 172"/>
          <p:cNvGrpSpPr/>
          <p:nvPr/>
        </p:nvGrpSpPr>
        <p:grpSpPr>
          <a:xfrm rot="16200000">
            <a:off x="-549682" y="2226196"/>
            <a:ext cx="2430549" cy="721586"/>
            <a:chOff x="2674227" y="134642"/>
            <a:chExt cx="2430549" cy="1458329"/>
          </a:xfrm>
          <a:scene3d>
            <a:camera prst="orthographicFront"/>
            <a:lightRig rig="threePt" dir="t"/>
          </a:scene3d>
        </p:grpSpPr>
        <p:sp>
          <p:nvSpPr>
            <p:cNvPr id="192" name="Rectangle 191"/>
            <p:cNvSpPr/>
            <p:nvPr/>
          </p:nvSpPr>
          <p:spPr>
            <a:xfrm>
              <a:off x="2674227" y="134642"/>
              <a:ext cx="2430549" cy="1458329"/>
            </a:xfrm>
            <a:prstGeom prst="rect">
              <a:avLst/>
            </a:prstGeom>
            <a:solidFill>
              <a:schemeClr val="accent1">
                <a:lumMod val="25000"/>
                <a:lumOff val="75000"/>
              </a:schemeClr>
            </a:solidFill>
            <a:ln>
              <a:solidFill>
                <a:schemeClr val="accent4">
                  <a:lumMod val="75000"/>
                  <a:alpha val="33000"/>
                </a:schemeClr>
              </a:solidFill>
            </a:ln>
            <a:effectLst>
              <a:outerShdw blurRad="50800" dist="38100" dir="2700000" algn="tl" rotWithShape="0">
                <a:prstClr val="black">
                  <a:alpha val="40000"/>
                </a:prstClr>
              </a:outerShdw>
            </a:effectLst>
            <a:sp3d/>
          </p:spPr>
          <p:style>
            <a:lnRef idx="2">
              <a:scrgbClr r="0" g="0" b="0"/>
            </a:lnRef>
            <a:fillRef idx="1">
              <a:scrgbClr r="0" g="0" b="0"/>
            </a:fillRef>
            <a:effectRef idx="0">
              <a:scrgbClr r="0" g="0" b="0"/>
            </a:effectRef>
            <a:fontRef idx="minor">
              <a:schemeClr val="lt1"/>
            </a:fontRef>
          </p:style>
        </p:sp>
        <p:sp>
          <p:nvSpPr>
            <p:cNvPr id="193" name="Rectangle 192"/>
            <p:cNvSpPr/>
            <p:nvPr/>
          </p:nvSpPr>
          <p:spPr>
            <a:xfrm>
              <a:off x="2674227" y="134642"/>
              <a:ext cx="2430549" cy="14583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lumMod val="25000"/>
                    </a:schemeClr>
                  </a:solidFill>
                </a:rPr>
                <a:t>EAR</a:t>
              </a:r>
            </a:p>
            <a:p>
              <a:pPr lvl="0" algn="ctr" defTabSz="622300">
                <a:lnSpc>
                  <a:spcPct val="90000"/>
                </a:lnSpc>
                <a:spcBef>
                  <a:spcPct val="0"/>
                </a:spcBef>
                <a:spcAft>
                  <a:spcPct val="35000"/>
                </a:spcAft>
              </a:pPr>
              <a:r>
                <a:rPr lang="en-US" sz="1400" b="1" dirty="0" smtClean="0">
                  <a:solidFill>
                    <a:schemeClr val="tx2">
                      <a:lumMod val="25000"/>
                    </a:schemeClr>
                  </a:solidFill>
                </a:rPr>
                <a:t>Commerce Control List</a:t>
              </a:r>
              <a:endParaRPr lang="en-US" sz="1400" kern="1200" dirty="0">
                <a:solidFill>
                  <a:schemeClr val="tx2">
                    <a:lumMod val="25000"/>
                  </a:schemeClr>
                </a:solidFill>
              </a:endParaRPr>
            </a:p>
          </p:txBody>
        </p:sp>
      </p:grpSp>
      <p:grpSp>
        <p:nvGrpSpPr>
          <p:cNvPr id="207" name="Group 206"/>
          <p:cNvGrpSpPr/>
          <p:nvPr/>
        </p:nvGrpSpPr>
        <p:grpSpPr>
          <a:xfrm rot="16200000">
            <a:off x="-549683" y="4931712"/>
            <a:ext cx="2430549" cy="721586"/>
            <a:chOff x="2674227" y="134642"/>
            <a:chExt cx="2430549" cy="1458329"/>
          </a:xfrm>
          <a:scene3d>
            <a:camera prst="orthographicFront"/>
            <a:lightRig rig="threePt" dir="t"/>
          </a:scene3d>
        </p:grpSpPr>
        <p:sp>
          <p:nvSpPr>
            <p:cNvPr id="208" name="Rectangle 207"/>
            <p:cNvSpPr/>
            <p:nvPr/>
          </p:nvSpPr>
          <p:spPr>
            <a:xfrm>
              <a:off x="2674227" y="134642"/>
              <a:ext cx="2430549" cy="1458329"/>
            </a:xfrm>
            <a:prstGeom prst="rect">
              <a:avLst/>
            </a:prstGeom>
            <a:solidFill>
              <a:schemeClr val="accent1">
                <a:lumMod val="25000"/>
                <a:lumOff val="75000"/>
              </a:schemeClr>
            </a:solidFill>
            <a:ln>
              <a:solidFill>
                <a:schemeClr val="accent4">
                  <a:lumMod val="75000"/>
                  <a:alpha val="33000"/>
                </a:schemeClr>
              </a:solidFill>
            </a:ln>
            <a:effectLst>
              <a:outerShdw blurRad="50800" dist="38100" dir="2700000" algn="tl" rotWithShape="0">
                <a:prstClr val="black">
                  <a:alpha val="40000"/>
                </a:prstClr>
              </a:outerShdw>
            </a:effectLst>
            <a:sp3d/>
          </p:spPr>
          <p:style>
            <a:lnRef idx="2">
              <a:scrgbClr r="0" g="0" b="0"/>
            </a:lnRef>
            <a:fillRef idx="1">
              <a:scrgbClr r="0" g="0" b="0"/>
            </a:fillRef>
            <a:effectRef idx="0">
              <a:scrgbClr r="0" g="0" b="0"/>
            </a:effectRef>
            <a:fontRef idx="minor">
              <a:schemeClr val="lt1"/>
            </a:fontRef>
          </p:style>
        </p:sp>
        <p:sp>
          <p:nvSpPr>
            <p:cNvPr id="209" name="Rectangle 208"/>
            <p:cNvSpPr/>
            <p:nvPr/>
          </p:nvSpPr>
          <p:spPr>
            <a:xfrm>
              <a:off x="2674227" y="134642"/>
              <a:ext cx="2430549" cy="14583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lumMod val="25000"/>
                    </a:schemeClr>
                  </a:solidFill>
                </a:rPr>
                <a:t>ITAR</a:t>
              </a:r>
            </a:p>
            <a:p>
              <a:pPr lvl="0" algn="ctr" defTabSz="622300">
                <a:lnSpc>
                  <a:spcPct val="90000"/>
                </a:lnSpc>
                <a:spcBef>
                  <a:spcPct val="0"/>
                </a:spcBef>
                <a:spcAft>
                  <a:spcPct val="35000"/>
                </a:spcAft>
              </a:pPr>
              <a:r>
                <a:rPr lang="en-US" sz="1400" b="1" dirty="0" smtClean="0">
                  <a:solidFill>
                    <a:schemeClr val="tx2">
                      <a:lumMod val="25000"/>
                    </a:schemeClr>
                  </a:solidFill>
                </a:rPr>
                <a:t>U.S. Munitions List</a:t>
              </a:r>
              <a:endParaRPr lang="en-US" sz="1400" b="1" kern="1200" dirty="0">
                <a:solidFill>
                  <a:schemeClr val="tx2">
                    <a:lumMod val="25000"/>
                  </a:schemeClr>
                </a:solidFill>
              </a:endParaRPr>
            </a:p>
          </p:txBody>
        </p:sp>
      </p:gr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1267" y="2110310"/>
            <a:ext cx="1045518" cy="7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854" y="1941463"/>
            <a:ext cx="818362"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6940" y="1574617"/>
            <a:ext cx="846087" cy="77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edmundoptics.com/images/catalog/26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0879" y="1528483"/>
            <a:ext cx="854752" cy="664807"/>
          </a:xfrm>
          <a:prstGeom prst="rect">
            <a:avLst/>
          </a:prstGeom>
          <a:noFill/>
          <a:extLst>
            <a:ext uri="{909E8E84-426E-40DD-AFC4-6F175D3DCCD1}">
              <a14:hiddenFill xmlns:a14="http://schemas.microsoft.com/office/drawing/2010/main">
                <a:solidFill>
                  <a:srgbClr val="FFFFFF"/>
                </a:solidFill>
              </a14:hiddenFill>
            </a:ext>
          </a:extLst>
        </p:spPr>
      </p:pic>
      <p:sp>
        <p:nvSpPr>
          <p:cNvPr id="213" name="Text Box 2"/>
          <p:cNvSpPr txBox="1">
            <a:spLocks noChangeArrowheads="1"/>
          </p:cNvSpPr>
          <p:nvPr/>
        </p:nvSpPr>
        <p:spPr bwMode="auto">
          <a:xfrm rot="16200000">
            <a:off x="6963605" y="2873416"/>
            <a:ext cx="1622980" cy="30281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1C010 Carbon Nanotubes</a:t>
            </a:r>
            <a:endParaRPr lang="en-US" sz="1000" dirty="0">
              <a:effectLst/>
              <a:latin typeface="Calibri"/>
              <a:ea typeface="Calibri"/>
              <a:cs typeface="Times New Roman"/>
            </a:endParaRPr>
          </a:p>
        </p:txBody>
      </p:sp>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1758" y="1606726"/>
            <a:ext cx="800457" cy="66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 name="Text Box 2"/>
          <p:cNvSpPr txBox="1">
            <a:spLocks noChangeArrowheads="1"/>
          </p:cNvSpPr>
          <p:nvPr/>
        </p:nvSpPr>
        <p:spPr bwMode="auto">
          <a:xfrm>
            <a:off x="8018124" y="2316555"/>
            <a:ext cx="965075" cy="1030056"/>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Carbon matrix composites, structures, or laminates meeting specified criteria</a:t>
            </a:r>
            <a:endParaRPr lang="en-US" sz="1000" dirty="0">
              <a:effectLst/>
              <a:latin typeface="Calibri"/>
              <a:ea typeface="Calibri"/>
              <a:cs typeface="Times New Roman"/>
            </a:endParaRPr>
          </a:p>
        </p:txBody>
      </p:sp>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3509" y="5505784"/>
            <a:ext cx="976510" cy="7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 name="Text Box 2"/>
          <p:cNvSpPr txBox="1">
            <a:spLocks noChangeArrowheads="1"/>
          </p:cNvSpPr>
          <p:nvPr/>
        </p:nvSpPr>
        <p:spPr bwMode="auto">
          <a:xfrm rot="16200000">
            <a:off x="893485" y="4646729"/>
            <a:ext cx="1485708" cy="30286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Cat. VIII - Aircraft</a:t>
            </a:r>
            <a:endParaRPr lang="en-US" sz="1000" dirty="0">
              <a:effectLst/>
              <a:latin typeface="Calibri"/>
              <a:ea typeface="Calibri"/>
              <a:cs typeface="Times New Roman"/>
            </a:endParaRPr>
          </a:p>
        </p:txBody>
      </p:sp>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3497" y="5317337"/>
            <a:ext cx="1186575" cy="76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 name="Text Box 2"/>
          <p:cNvSpPr txBox="1">
            <a:spLocks noChangeArrowheads="1"/>
          </p:cNvSpPr>
          <p:nvPr/>
        </p:nvSpPr>
        <p:spPr bwMode="auto">
          <a:xfrm rot="16200000">
            <a:off x="2498590" y="4518989"/>
            <a:ext cx="1244170" cy="30286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Cat. V - Propellants</a:t>
            </a:r>
            <a:endParaRPr lang="en-US" sz="1000" dirty="0">
              <a:effectLst/>
              <a:latin typeface="Calibri"/>
              <a:ea typeface="Calibri"/>
              <a:cs typeface="Times New Roman"/>
            </a:endParaRPr>
          </a:p>
        </p:txBody>
      </p:sp>
      <p:sp>
        <p:nvSpPr>
          <p:cNvPr id="217" name="Text Box 2"/>
          <p:cNvSpPr txBox="1">
            <a:spLocks noChangeArrowheads="1"/>
          </p:cNvSpPr>
          <p:nvPr/>
        </p:nvSpPr>
        <p:spPr bwMode="auto">
          <a:xfrm>
            <a:off x="3283165" y="4224555"/>
            <a:ext cx="831636" cy="625337"/>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Hydrazine and derivatives</a:t>
            </a:r>
            <a:endParaRPr lang="en-US" sz="1000" dirty="0">
              <a:effectLst/>
              <a:latin typeface="Calibri"/>
              <a:ea typeface="Calibri"/>
              <a:cs typeface="Times New Roman"/>
            </a:endParaRPr>
          </a:p>
        </p:txBody>
      </p:sp>
      <p:sp>
        <p:nvSpPr>
          <p:cNvPr id="218" name="Text Box 2"/>
          <p:cNvSpPr txBox="1">
            <a:spLocks noChangeArrowheads="1"/>
          </p:cNvSpPr>
          <p:nvPr/>
        </p:nvSpPr>
        <p:spPr bwMode="auto">
          <a:xfrm rot="16200000">
            <a:off x="3681701" y="4525959"/>
            <a:ext cx="1244170" cy="30286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Cat. IV - Rockets</a:t>
            </a:r>
            <a:endParaRPr lang="en-US" sz="1000" dirty="0">
              <a:effectLst/>
              <a:latin typeface="Calibri"/>
              <a:ea typeface="Calibri"/>
              <a:cs typeface="Times New Roman"/>
            </a:endParaRPr>
          </a:p>
        </p:txBody>
      </p:sp>
      <p:pic>
        <p:nvPicPr>
          <p:cNvPr id="410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4801" y="5824882"/>
            <a:ext cx="827209" cy="56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 name="Text Box 2"/>
          <p:cNvSpPr txBox="1">
            <a:spLocks noChangeArrowheads="1"/>
          </p:cNvSpPr>
          <p:nvPr/>
        </p:nvSpPr>
        <p:spPr bwMode="auto">
          <a:xfrm>
            <a:off x="4460982" y="4064286"/>
            <a:ext cx="831636" cy="812982"/>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ALL rockets, sounding rockets, and launchers</a:t>
            </a:r>
          </a:p>
          <a:p>
            <a:pPr marL="0" marR="0">
              <a:lnSpc>
                <a:spcPts val="900"/>
              </a:lnSpc>
              <a:spcBef>
                <a:spcPts val="0"/>
              </a:spcBef>
              <a:spcAft>
                <a:spcPts val="0"/>
              </a:spcAft>
            </a:pPr>
            <a:r>
              <a:rPr lang="en-US" sz="1000" dirty="0" smtClean="0">
                <a:latin typeface="Calibri"/>
                <a:ea typeface="Calibri"/>
                <a:cs typeface="Times New Roman"/>
              </a:rPr>
              <a:t>(Super Loki Booster)</a:t>
            </a:r>
            <a:endParaRPr lang="en-US" sz="1000" dirty="0">
              <a:effectLst/>
              <a:latin typeface="Calibri"/>
              <a:ea typeface="Calibri"/>
              <a:cs typeface="Times New Roman"/>
            </a:endParaRPr>
          </a:p>
        </p:txBody>
      </p:sp>
      <p:pic>
        <p:nvPicPr>
          <p:cNvPr id="410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8130" y="4570604"/>
            <a:ext cx="937403" cy="61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 name="Text Box 2"/>
          <p:cNvSpPr txBox="1">
            <a:spLocks noChangeArrowheads="1"/>
          </p:cNvSpPr>
          <p:nvPr/>
        </p:nvSpPr>
        <p:spPr bwMode="auto">
          <a:xfrm rot="16200000">
            <a:off x="4794489" y="4518988"/>
            <a:ext cx="1244170" cy="30286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Cat. XII - Optics</a:t>
            </a:r>
            <a:endParaRPr lang="en-US" sz="1000" dirty="0">
              <a:effectLst/>
              <a:latin typeface="Calibri"/>
              <a:ea typeface="Calibri"/>
              <a:cs typeface="Times New Roman"/>
            </a:endParaRPr>
          </a:p>
        </p:txBody>
      </p:sp>
      <p:sp>
        <p:nvSpPr>
          <p:cNvPr id="221" name="Text Box 2"/>
          <p:cNvSpPr txBox="1">
            <a:spLocks noChangeArrowheads="1"/>
          </p:cNvSpPr>
          <p:nvPr/>
        </p:nvSpPr>
        <p:spPr bwMode="auto">
          <a:xfrm>
            <a:off x="5590588" y="5218673"/>
            <a:ext cx="831636" cy="812982"/>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IR Cameras</a:t>
            </a:r>
          </a:p>
          <a:p>
            <a:pPr marL="0" marR="0">
              <a:lnSpc>
                <a:spcPts val="900"/>
              </a:lnSpc>
              <a:spcBef>
                <a:spcPts val="0"/>
              </a:spcBef>
              <a:spcAft>
                <a:spcPts val="0"/>
              </a:spcAft>
            </a:pPr>
            <a:r>
              <a:rPr lang="en-US" sz="1000" dirty="0" smtClean="0">
                <a:latin typeface="Calibri"/>
                <a:ea typeface="Calibri"/>
                <a:cs typeface="Times New Roman"/>
              </a:rPr>
              <a:t>(Infrared focal plane arrays)</a:t>
            </a:r>
            <a:endParaRPr lang="en-US" sz="1000" dirty="0">
              <a:effectLst/>
              <a:latin typeface="Calibri"/>
              <a:ea typeface="Calibri"/>
              <a:cs typeface="Times New Roman"/>
            </a:endParaRPr>
          </a:p>
        </p:txBody>
      </p:sp>
      <p:pic>
        <p:nvPicPr>
          <p:cNvPr id="410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7482" y="5121843"/>
            <a:ext cx="919503" cy="15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 name="Text Box 2"/>
          <p:cNvSpPr txBox="1">
            <a:spLocks noChangeArrowheads="1"/>
          </p:cNvSpPr>
          <p:nvPr/>
        </p:nvSpPr>
        <p:spPr bwMode="auto">
          <a:xfrm rot="16200000">
            <a:off x="6030181" y="4521335"/>
            <a:ext cx="1244170" cy="30286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Cat. XVI Nuclear</a:t>
            </a:r>
            <a:endParaRPr lang="en-US" sz="1000" dirty="0">
              <a:effectLst/>
              <a:latin typeface="Calibri"/>
              <a:ea typeface="Calibri"/>
              <a:cs typeface="Times New Roman"/>
            </a:endParaRPr>
          </a:p>
        </p:txBody>
      </p:sp>
      <p:sp>
        <p:nvSpPr>
          <p:cNvPr id="223" name="Text Box 2"/>
          <p:cNvSpPr txBox="1">
            <a:spLocks noChangeArrowheads="1"/>
          </p:cNvSpPr>
          <p:nvPr/>
        </p:nvSpPr>
        <p:spPr bwMode="auto">
          <a:xfrm>
            <a:off x="6831616" y="4064286"/>
            <a:ext cx="831636" cy="812982"/>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Portable nuclear reactor for ship – other controlled by NRC</a:t>
            </a:r>
            <a:endParaRPr lang="en-US" sz="1000" dirty="0">
              <a:effectLst/>
              <a:latin typeface="Calibri"/>
              <a:ea typeface="Calibri"/>
              <a:cs typeface="Times New Roman"/>
            </a:endParaRPr>
          </a:p>
        </p:txBody>
      </p:sp>
      <p:pic>
        <p:nvPicPr>
          <p:cNvPr id="4107"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06885" y="5069511"/>
            <a:ext cx="717801" cy="47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 name="Text Box 2"/>
          <p:cNvSpPr txBox="1">
            <a:spLocks noChangeArrowheads="1"/>
          </p:cNvSpPr>
          <p:nvPr/>
        </p:nvSpPr>
        <p:spPr bwMode="auto">
          <a:xfrm rot="16200000">
            <a:off x="7156331" y="4521336"/>
            <a:ext cx="1244170" cy="30286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Calibri"/>
                <a:ea typeface="Calibri"/>
                <a:cs typeface="Times New Roman"/>
              </a:rPr>
              <a:t>Cat. XV - Spacecraft</a:t>
            </a:r>
            <a:endParaRPr lang="en-US" sz="1000" dirty="0">
              <a:effectLst/>
              <a:latin typeface="Calibri"/>
              <a:ea typeface="Calibri"/>
              <a:cs typeface="Times New Roman"/>
            </a:endParaRPr>
          </a:p>
        </p:txBody>
      </p:sp>
      <p:sp>
        <p:nvSpPr>
          <p:cNvPr id="225" name="Text Box 2"/>
          <p:cNvSpPr txBox="1">
            <a:spLocks noChangeArrowheads="1"/>
          </p:cNvSpPr>
          <p:nvPr/>
        </p:nvSpPr>
        <p:spPr bwMode="auto">
          <a:xfrm>
            <a:off x="7945034" y="4055248"/>
            <a:ext cx="1038165" cy="812982"/>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900"/>
              </a:lnSpc>
              <a:spcBef>
                <a:spcPts val="0"/>
              </a:spcBef>
              <a:spcAft>
                <a:spcPts val="0"/>
              </a:spcAft>
            </a:pPr>
            <a:r>
              <a:rPr lang="en-US" sz="1000" dirty="0" smtClean="0">
                <a:effectLst/>
                <a:latin typeface="Calibri"/>
                <a:ea typeface="Calibri"/>
                <a:cs typeface="Times New Roman"/>
              </a:rPr>
              <a:t>Satellites, scientific instruments, communication satellites, navigation, experimental, etc.</a:t>
            </a:r>
            <a:endParaRPr lang="en-US" sz="1000" dirty="0">
              <a:effectLst/>
              <a:latin typeface="Calibri"/>
              <a:ea typeface="Calibri"/>
              <a:cs typeface="Times New Roman"/>
            </a:endParaRPr>
          </a:p>
        </p:txBody>
      </p:sp>
      <p:pic>
        <p:nvPicPr>
          <p:cNvPr id="10242" name="Picture 2" descr="http://upload.wikimedia.org/wikipedia/commons/thumb/5/56/J85_ge_17a_turbojet_engine.jpg/300px-J85_ge_17a_turbojet_engine.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66545" y="1558013"/>
            <a:ext cx="1124716" cy="68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4446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600200"/>
            <a:ext cx="8410433" cy="4038600"/>
          </a:xfrm>
        </p:spPr>
        <p:txBody>
          <a:bodyPr>
            <a:noAutofit/>
          </a:bodyPr>
          <a:lstStyle/>
          <a:p>
            <a:pPr marL="342900" indent="-342900">
              <a:lnSpc>
                <a:spcPct val="100000"/>
              </a:lnSpc>
              <a:buFontTx/>
              <a:buAutoNum type="arabicParenBoth"/>
            </a:pPr>
            <a:r>
              <a:rPr lang="en-US" u="sng" dirty="0" smtClean="0"/>
              <a:t>Exclusion:</a:t>
            </a:r>
            <a:r>
              <a:rPr lang="en-US" dirty="0" smtClean="0"/>
              <a:t> The activity, product, item, data, etc. is not subject to export control regulations. </a:t>
            </a:r>
          </a:p>
          <a:p>
            <a:pPr marL="342900" indent="-342900">
              <a:lnSpc>
                <a:spcPct val="100000"/>
              </a:lnSpc>
              <a:buFontTx/>
              <a:buAutoNum type="arabicParenBoth"/>
            </a:pPr>
            <a:r>
              <a:rPr lang="en-US" u="sng" dirty="0" smtClean="0"/>
              <a:t>Exemption/Exception </a:t>
            </a:r>
            <a:r>
              <a:rPr lang="en-US" dirty="0" smtClean="0"/>
              <a:t>“An authorization…that allows you to export or </a:t>
            </a:r>
            <a:r>
              <a:rPr lang="en-US" dirty="0" err="1" smtClean="0"/>
              <a:t>reexport</a:t>
            </a:r>
            <a:r>
              <a:rPr lang="en-US" dirty="0" smtClean="0"/>
              <a:t> under stated conditions…that would other wise require a license….”</a:t>
            </a:r>
          </a:p>
          <a:p>
            <a:pPr marL="854075" lvl="1" indent="-342900">
              <a:lnSpc>
                <a:spcPct val="100000"/>
              </a:lnSpc>
            </a:pPr>
            <a:r>
              <a:rPr lang="en-US" dirty="0" smtClean="0"/>
              <a:t>Special rules and additional legal requirements.</a:t>
            </a:r>
          </a:p>
          <a:p>
            <a:pPr marL="854075" lvl="1" indent="-342900">
              <a:lnSpc>
                <a:spcPct val="100000"/>
              </a:lnSpc>
            </a:pPr>
            <a:r>
              <a:rPr lang="en-US" dirty="0" smtClean="0"/>
              <a:t>Alleviates need for license</a:t>
            </a:r>
          </a:p>
          <a:p>
            <a:pPr marL="854075" lvl="1" indent="-342900">
              <a:lnSpc>
                <a:spcPct val="100000"/>
              </a:lnSpc>
            </a:pPr>
            <a:r>
              <a:rPr lang="en-US" dirty="0" smtClean="0"/>
              <a:t>Case-by-case determination</a:t>
            </a:r>
          </a:p>
          <a:p>
            <a:pPr marL="342900" indent="-342900">
              <a:lnSpc>
                <a:spcPct val="100000"/>
              </a:lnSpc>
            </a:pPr>
            <a:endParaRPr lang="en-US" dirty="0"/>
          </a:p>
          <a:p>
            <a:pPr marL="854075" lvl="1" indent="-342900">
              <a:lnSpc>
                <a:spcPct val="100000"/>
              </a:lnSpc>
            </a:pPr>
            <a:endParaRPr lang="en-US" dirty="0" smtClean="0"/>
          </a:p>
          <a:p>
            <a:pPr>
              <a:lnSpc>
                <a:spcPct val="100000"/>
              </a:lnSpc>
              <a:buFontTx/>
              <a:buNone/>
            </a:pPr>
            <a:endParaRPr lang="en-US" dirty="0"/>
          </a:p>
        </p:txBody>
      </p:sp>
      <p:sp>
        <p:nvSpPr>
          <p:cNvPr id="8" name="Text Placeholder 7"/>
          <p:cNvSpPr>
            <a:spLocks noGrp="1"/>
          </p:cNvSpPr>
          <p:nvPr>
            <p:ph type="body" sz="quarter" idx="13"/>
          </p:nvPr>
        </p:nvSpPr>
        <p:spPr/>
        <p:txBody>
          <a:bodyPr>
            <a:noAutofit/>
          </a:bodyPr>
          <a:lstStyle/>
          <a:p>
            <a:r>
              <a:rPr lang="en-US" dirty="0" smtClean="0"/>
              <a:t>Each regime has separate “safe harbors”</a:t>
            </a:r>
            <a:endParaRPr lang="en-US" sz="1200" i="1" dirty="0"/>
          </a:p>
        </p:txBody>
      </p:sp>
      <p:sp>
        <p:nvSpPr>
          <p:cNvPr id="6" name="Title 5"/>
          <p:cNvSpPr>
            <a:spLocks noGrp="1"/>
          </p:cNvSpPr>
          <p:nvPr>
            <p:ph type="title"/>
          </p:nvPr>
        </p:nvSpPr>
        <p:spPr>
          <a:xfrm>
            <a:off x="457200" y="274638"/>
            <a:ext cx="8229600" cy="639762"/>
          </a:xfrm>
        </p:spPr>
        <p:txBody>
          <a:bodyPr>
            <a:normAutofit fontScale="90000"/>
          </a:bodyPr>
          <a:lstStyle/>
          <a:p>
            <a:r>
              <a:rPr lang="en-US" dirty="0" smtClean="0"/>
              <a:t>Exemptions, Exceptions, Exclusions</a:t>
            </a:r>
            <a:endParaRPr lang="en-US" dirty="0"/>
          </a:p>
        </p:txBody>
      </p:sp>
      <p:sp>
        <p:nvSpPr>
          <p:cNvPr id="5" name="TextBox 4"/>
          <p:cNvSpPr txBox="1"/>
          <p:nvPr/>
        </p:nvSpPr>
        <p:spPr>
          <a:xfrm>
            <a:off x="381000" y="6089177"/>
            <a:ext cx="8382000" cy="457200"/>
          </a:xfrm>
          <a:prstGeom prst="rect">
            <a:avLst/>
          </a:prstGeom>
        </p:spPr>
        <p:txBody>
          <a:bodyPr vert="horz" wrap="square" lIns="91440" tIns="45720" rIns="91440" bIns="45720" rtlCol="0" anchor="ctr">
            <a:normAutofit/>
          </a:bodyPr>
          <a:lstStyle/>
          <a:p>
            <a:pPr>
              <a:spcBef>
                <a:spcPct val="0"/>
              </a:spcBef>
            </a:pPr>
            <a:r>
              <a:rPr lang="en-US" sz="1600" b="1" i="1" dirty="0" smtClean="0">
                <a:solidFill>
                  <a:srgbClr val="FF0000"/>
                </a:solidFill>
                <a:latin typeface="Century Gothic" pitchFamily="34" charset="0"/>
                <a:ea typeface="+mj-ea"/>
                <a:cs typeface="+mj-cs"/>
              </a:rPr>
              <a:t>Key Point</a:t>
            </a:r>
            <a:r>
              <a:rPr lang="en-US" sz="1600" b="1" i="1" dirty="0" smtClean="0">
                <a:solidFill>
                  <a:srgbClr val="FFFF00"/>
                </a:solidFill>
                <a:latin typeface="Century Gothic" pitchFamily="34" charset="0"/>
                <a:ea typeface="+mj-ea"/>
                <a:cs typeface="+mj-cs"/>
              </a:rPr>
              <a:t>: </a:t>
            </a:r>
            <a:r>
              <a:rPr lang="en-US" sz="1600" i="1" dirty="0" smtClean="0">
                <a:latin typeface="Century Gothic" pitchFamily="34" charset="0"/>
                <a:ea typeface="+mj-ea"/>
                <a:cs typeface="+mj-cs"/>
              </a:rPr>
              <a:t>Read the Ashton Carter Memo &amp; NSDD-189</a:t>
            </a:r>
          </a:p>
        </p:txBody>
      </p:sp>
    </p:spTree>
    <p:extLst>
      <p:ext uri="{BB962C8B-B14F-4D97-AF65-F5344CB8AC3E}">
        <p14:creationId xmlns:p14="http://schemas.microsoft.com/office/powerpoint/2010/main" val="21852900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600200"/>
            <a:ext cx="8410433" cy="4038600"/>
          </a:xfrm>
        </p:spPr>
        <p:txBody>
          <a:bodyPr>
            <a:noAutofit/>
          </a:bodyPr>
          <a:lstStyle/>
          <a:p>
            <a:pPr marL="342900" indent="-342900">
              <a:lnSpc>
                <a:spcPct val="100000"/>
              </a:lnSpc>
              <a:buFontTx/>
              <a:buAutoNum type="arabicParenBoth"/>
            </a:pPr>
            <a:r>
              <a:rPr lang="en-US" sz="1700" b="1" u="sng" dirty="0" smtClean="0">
                <a:solidFill>
                  <a:schemeClr val="accent6">
                    <a:lumMod val="50000"/>
                  </a:schemeClr>
                </a:solidFill>
              </a:rPr>
              <a:t>Published </a:t>
            </a:r>
            <a:r>
              <a:rPr lang="en-US" sz="1700" b="1" u="sng" dirty="0">
                <a:solidFill>
                  <a:schemeClr val="accent6">
                    <a:lumMod val="50000"/>
                  </a:schemeClr>
                </a:solidFill>
              </a:rPr>
              <a:t>Information and Software Exclusion</a:t>
            </a:r>
            <a:r>
              <a:rPr lang="en-US" sz="1700" b="1" u="sng" dirty="0">
                <a:solidFill>
                  <a:srgbClr val="FFFF00"/>
                </a:solidFill>
              </a:rPr>
              <a:t> </a:t>
            </a:r>
            <a:r>
              <a:rPr lang="en-US" sz="1700" dirty="0"/>
              <a:t>of 15 CFR § 734.7 (EAR) and 22 CFR § 120.11 (ITAR) the information is already published and available in the public domain (excluding certain encryption technology and military data not approved for public release, even if already publically available).</a:t>
            </a:r>
            <a:endParaRPr lang="en-US" sz="1700" dirty="0" smtClean="0"/>
          </a:p>
          <a:p>
            <a:pPr marL="342900" indent="-342900">
              <a:lnSpc>
                <a:spcPct val="100000"/>
              </a:lnSpc>
              <a:buFontTx/>
              <a:buAutoNum type="arabicParenBoth"/>
            </a:pPr>
            <a:r>
              <a:rPr lang="en-US" sz="1700" b="1" u="sng" dirty="0" smtClean="0">
                <a:solidFill>
                  <a:schemeClr val="accent6">
                    <a:lumMod val="50000"/>
                  </a:schemeClr>
                </a:solidFill>
              </a:rPr>
              <a:t>Fundamental </a:t>
            </a:r>
            <a:r>
              <a:rPr lang="en-US" sz="1700" b="1" u="sng" dirty="0">
                <a:solidFill>
                  <a:schemeClr val="accent6">
                    <a:lumMod val="50000"/>
                  </a:schemeClr>
                </a:solidFill>
              </a:rPr>
              <a:t>Research Exclusion </a:t>
            </a:r>
            <a:r>
              <a:rPr lang="en-US" sz="1700" dirty="0">
                <a:solidFill>
                  <a:schemeClr val="accent4">
                    <a:lumMod val="50000"/>
                  </a:schemeClr>
                </a:solidFill>
              </a:rPr>
              <a:t>of 15 CFR § 734.8 (EAR) and 22 CFR § 120.11(a)(8) (ITAR).  “Fundamental research” is defined as “basic and applied research in science and engineering</a:t>
            </a:r>
            <a:r>
              <a:rPr lang="en-US" sz="1700" dirty="0">
                <a:solidFill>
                  <a:srgbClr val="FFFF00"/>
                </a:solidFill>
              </a:rPr>
              <a:t> </a:t>
            </a:r>
            <a:r>
              <a:rPr lang="en-US" sz="1700" u="sng" dirty="0">
                <a:solidFill>
                  <a:schemeClr val="accent6">
                    <a:lumMod val="50000"/>
                  </a:schemeClr>
                </a:solidFill>
              </a:rPr>
              <a:t>at</a:t>
            </a:r>
            <a:r>
              <a:rPr lang="en-US" sz="1700" dirty="0">
                <a:solidFill>
                  <a:schemeClr val="accent6">
                    <a:lumMod val="50000"/>
                  </a:schemeClr>
                </a:solidFill>
              </a:rPr>
              <a:t> </a:t>
            </a:r>
            <a:r>
              <a:rPr lang="en-US" sz="1700" dirty="0">
                <a:solidFill>
                  <a:schemeClr val="accent4">
                    <a:lumMod val="50000"/>
                  </a:schemeClr>
                </a:solidFill>
              </a:rPr>
              <a:t>accredited institutions of higher learning </a:t>
            </a:r>
            <a:r>
              <a:rPr lang="en-US" sz="1700" u="sng" dirty="0">
                <a:solidFill>
                  <a:schemeClr val="accent4">
                    <a:lumMod val="50000"/>
                  </a:schemeClr>
                </a:solidFill>
              </a:rPr>
              <a:t>in</a:t>
            </a:r>
            <a:r>
              <a:rPr lang="en-US" sz="1700" dirty="0">
                <a:solidFill>
                  <a:schemeClr val="accent4">
                    <a:lumMod val="50000"/>
                  </a:schemeClr>
                </a:solidFill>
              </a:rPr>
              <a:t> the U.S. where the resulting information is ordinarily published and shared broadly within the scientific community, as distinguished from research the results of which are restricted for </a:t>
            </a:r>
            <a:r>
              <a:rPr lang="en-US" sz="1700" b="1" u="sng" dirty="0">
                <a:solidFill>
                  <a:schemeClr val="accent6">
                    <a:lumMod val="50000"/>
                  </a:schemeClr>
                </a:solidFill>
              </a:rPr>
              <a:t>proprietary</a:t>
            </a:r>
            <a:r>
              <a:rPr lang="en-US" sz="1700" b="1" dirty="0">
                <a:solidFill>
                  <a:schemeClr val="accent6">
                    <a:lumMod val="50000"/>
                  </a:schemeClr>
                </a:solidFill>
              </a:rPr>
              <a:t> </a:t>
            </a:r>
            <a:r>
              <a:rPr lang="en-US" sz="1700" dirty="0">
                <a:solidFill>
                  <a:schemeClr val="accent4">
                    <a:lumMod val="50000"/>
                  </a:schemeClr>
                </a:solidFill>
              </a:rPr>
              <a:t>reasons or specific U.S. Government </a:t>
            </a:r>
            <a:r>
              <a:rPr lang="en-US" sz="1700" b="1" u="sng" dirty="0">
                <a:solidFill>
                  <a:schemeClr val="accent6">
                    <a:lumMod val="50000"/>
                  </a:schemeClr>
                </a:solidFill>
              </a:rPr>
              <a:t>access and dissemination </a:t>
            </a:r>
            <a:r>
              <a:rPr lang="en-US" sz="1700" dirty="0">
                <a:solidFill>
                  <a:schemeClr val="accent3">
                    <a:lumMod val="50000"/>
                  </a:schemeClr>
                </a:solidFill>
              </a:rPr>
              <a:t>controls</a:t>
            </a:r>
            <a:r>
              <a:rPr lang="en-US" sz="1700" dirty="0" smtClean="0">
                <a:solidFill>
                  <a:schemeClr val="accent3">
                    <a:lumMod val="50000"/>
                  </a:schemeClr>
                </a:solidFill>
              </a:rPr>
              <a:t>.</a:t>
            </a:r>
            <a:r>
              <a:rPr lang="en-US" sz="1700" b="1" dirty="0" smtClean="0">
                <a:solidFill>
                  <a:schemeClr val="accent3">
                    <a:lumMod val="50000"/>
                  </a:schemeClr>
                </a:solidFill>
              </a:rPr>
              <a:t>”</a:t>
            </a:r>
          </a:p>
          <a:p>
            <a:pPr marL="342900" indent="-342900">
              <a:lnSpc>
                <a:spcPct val="100000"/>
              </a:lnSpc>
              <a:buFontTx/>
              <a:buAutoNum type="arabicParenBoth"/>
            </a:pPr>
            <a:r>
              <a:rPr lang="en-US" sz="1700" b="1" u="sng" dirty="0" smtClean="0">
                <a:solidFill>
                  <a:schemeClr val="accent6">
                    <a:lumMod val="50000"/>
                  </a:schemeClr>
                </a:solidFill>
              </a:rPr>
              <a:t>Educational </a:t>
            </a:r>
            <a:r>
              <a:rPr lang="en-US" sz="1700" b="1" u="sng" dirty="0">
                <a:solidFill>
                  <a:schemeClr val="accent6">
                    <a:lumMod val="50000"/>
                  </a:schemeClr>
                </a:solidFill>
              </a:rPr>
              <a:t>Information Exclusion </a:t>
            </a:r>
            <a:r>
              <a:rPr lang="en-US" sz="1700" dirty="0"/>
              <a:t>of 15 CFR § 734.9 (EAR) if the information involved in the research is released by instruction in a catalogue course and associated teaching laboratory  located in the territorial borders of the U.S. and the beneficiary is a participant in this capacity, or is enrolled in the course. </a:t>
            </a:r>
            <a:endParaRPr lang="en-US" sz="1700" dirty="0" smtClean="0"/>
          </a:p>
          <a:p>
            <a:pPr marL="342900" indent="-342900">
              <a:lnSpc>
                <a:spcPct val="100000"/>
              </a:lnSpc>
              <a:buFontTx/>
              <a:buAutoNum type="arabicParenBoth"/>
            </a:pPr>
            <a:r>
              <a:rPr lang="en-US" sz="1700" b="1" u="sng" dirty="0" smtClean="0">
                <a:solidFill>
                  <a:schemeClr val="accent6">
                    <a:lumMod val="50000"/>
                  </a:schemeClr>
                </a:solidFill>
              </a:rPr>
              <a:t>Patent </a:t>
            </a:r>
            <a:r>
              <a:rPr lang="en-US" sz="1700" b="1" u="sng" dirty="0">
                <a:solidFill>
                  <a:schemeClr val="accent6">
                    <a:lumMod val="50000"/>
                  </a:schemeClr>
                </a:solidFill>
              </a:rPr>
              <a:t>Application Exclusion </a:t>
            </a:r>
            <a:r>
              <a:rPr lang="en-US" sz="1700" dirty="0"/>
              <a:t>of 15 CFR § 734.10 (EAR) if the information is included in certain patent applications described in Section 734.10 of the EAR or if it is already published or will be published, as described in Section 734.7</a:t>
            </a:r>
          </a:p>
          <a:p>
            <a:pPr>
              <a:lnSpc>
                <a:spcPct val="100000"/>
              </a:lnSpc>
              <a:buFontTx/>
              <a:buNone/>
            </a:pPr>
            <a:endParaRPr lang="en-US" sz="1800" dirty="0"/>
          </a:p>
          <a:p>
            <a:pPr>
              <a:lnSpc>
                <a:spcPct val="100000"/>
              </a:lnSpc>
              <a:buFontTx/>
              <a:buNone/>
            </a:pPr>
            <a:endParaRPr lang="en-US" sz="1800" dirty="0"/>
          </a:p>
        </p:txBody>
      </p:sp>
      <p:sp>
        <p:nvSpPr>
          <p:cNvPr id="8" name="Text Placeholder 7"/>
          <p:cNvSpPr>
            <a:spLocks noGrp="1"/>
          </p:cNvSpPr>
          <p:nvPr>
            <p:ph type="body" sz="quarter" idx="13"/>
          </p:nvPr>
        </p:nvSpPr>
        <p:spPr/>
        <p:txBody>
          <a:bodyPr>
            <a:noAutofit/>
          </a:bodyPr>
          <a:lstStyle/>
          <a:p>
            <a:r>
              <a:rPr lang="en-US" dirty="0" smtClean="0"/>
              <a:t>Specific Qualifying Criteria</a:t>
            </a:r>
            <a:endParaRPr lang="en-US" sz="1200" i="1" dirty="0"/>
          </a:p>
        </p:txBody>
      </p:sp>
      <p:sp>
        <p:nvSpPr>
          <p:cNvPr id="6" name="Title 5"/>
          <p:cNvSpPr>
            <a:spLocks noGrp="1"/>
          </p:cNvSpPr>
          <p:nvPr>
            <p:ph type="title"/>
          </p:nvPr>
        </p:nvSpPr>
        <p:spPr>
          <a:xfrm>
            <a:off x="457200" y="274638"/>
            <a:ext cx="8229600" cy="639762"/>
          </a:xfrm>
        </p:spPr>
        <p:txBody>
          <a:bodyPr>
            <a:normAutofit fontScale="90000"/>
          </a:bodyPr>
          <a:lstStyle/>
          <a:p>
            <a:r>
              <a:rPr lang="en-US" dirty="0" smtClean="0"/>
              <a:t>Exclusion to Controls</a:t>
            </a:r>
            <a:endParaRPr lang="en-US" dirty="0"/>
          </a:p>
        </p:txBody>
      </p:sp>
    </p:spTree>
    <p:extLst>
      <p:ext uri="{BB962C8B-B14F-4D97-AF65-F5344CB8AC3E}">
        <p14:creationId xmlns:p14="http://schemas.microsoft.com/office/powerpoint/2010/main" val="595933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600200"/>
            <a:ext cx="8410433" cy="5105400"/>
          </a:xfrm>
        </p:spPr>
        <p:txBody>
          <a:bodyPr>
            <a:noAutofit/>
          </a:bodyPr>
          <a:lstStyle/>
          <a:p>
            <a:pPr marL="342900" indent="-342900">
              <a:lnSpc>
                <a:spcPct val="100000"/>
              </a:lnSpc>
              <a:buFontTx/>
              <a:buAutoNum type="arabicParenBoth"/>
            </a:pPr>
            <a:endParaRPr lang="en-US" sz="1600" u="sng" dirty="0"/>
          </a:p>
          <a:p>
            <a:pPr>
              <a:lnSpc>
                <a:spcPct val="100000"/>
              </a:lnSpc>
              <a:buFontTx/>
              <a:buNone/>
            </a:pPr>
            <a:endParaRPr lang="en-US" sz="1800" dirty="0"/>
          </a:p>
          <a:p>
            <a:pPr>
              <a:lnSpc>
                <a:spcPct val="100000"/>
              </a:lnSpc>
              <a:buFontTx/>
              <a:buNone/>
            </a:pPr>
            <a:endParaRPr lang="en-US" sz="1800" dirty="0"/>
          </a:p>
        </p:txBody>
      </p:sp>
      <p:sp>
        <p:nvSpPr>
          <p:cNvPr id="8" name="Text Placeholder 7"/>
          <p:cNvSpPr>
            <a:spLocks noGrp="1"/>
          </p:cNvSpPr>
          <p:nvPr>
            <p:ph type="body" sz="quarter" idx="13"/>
          </p:nvPr>
        </p:nvSpPr>
        <p:spPr/>
        <p:txBody>
          <a:bodyPr>
            <a:noAutofit/>
          </a:bodyPr>
          <a:lstStyle/>
          <a:p>
            <a:r>
              <a:rPr lang="en-US" dirty="0" smtClean="0"/>
              <a:t>The ITAR</a:t>
            </a:r>
            <a:endParaRPr lang="en-US" sz="1200" i="1" dirty="0"/>
          </a:p>
        </p:txBody>
      </p:sp>
      <p:sp>
        <p:nvSpPr>
          <p:cNvPr id="6" name="Title 5"/>
          <p:cNvSpPr>
            <a:spLocks noGrp="1"/>
          </p:cNvSpPr>
          <p:nvPr>
            <p:ph type="title"/>
          </p:nvPr>
        </p:nvSpPr>
        <p:spPr>
          <a:xfrm>
            <a:off x="457200" y="274638"/>
            <a:ext cx="8229600" cy="639762"/>
          </a:xfrm>
        </p:spPr>
        <p:txBody>
          <a:bodyPr>
            <a:normAutofit fontScale="90000"/>
          </a:bodyPr>
          <a:lstStyle/>
          <a:p>
            <a:r>
              <a:rPr lang="en-US" dirty="0" smtClean="0"/>
              <a:t>Exemptions to Controls</a:t>
            </a:r>
            <a:endParaRPr lang="en-US" dirty="0"/>
          </a:p>
        </p:txBody>
      </p:sp>
      <p:sp>
        <p:nvSpPr>
          <p:cNvPr id="11" name="Content Placeholder 6"/>
          <p:cNvSpPr txBox="1">
            <a:spLocks/>
          </p:cNvSpPr>
          <p:nvPr/>
        </p:nvSpPr>
        <p:spPr>
          <a:xfrm>
            <a:off x="527712" y="1447800"/>
            <a:ext cx="8410433" cy="5105400"/>
          </a:xfrm>
          <a:prstGeom prst="rect">
            <a:avLst/>
          </a:prstGeom>
        </p:spPr>
        <p:txBody>
          <a:bodyPr vert="horz" lIns="91440" tIns="45720" rIns="91440" bIns="45720" rtlCol="0">
            <a:noAutofit/>
          </a:bodyPr>
          <a:lstStyle>
            <a:lvl1pPr marL="173038" indent="-173038" algn="l" defTabSz="914400" rtl="0" eaLnBrk="1" latinLnBrk="0" hangingPunct="1">
              <a:lnSpc>
                <a:spcPts val="2600"/>
              </a:lnSpc>
              <a:spcBef>
                <a:spcPct val="20000"/>
              </a:spcBef>
              <a:buClr>
                <a:schemeClr val="accent1">
                  <a:lumMod val="60000"/>
                  <a:lumOff val="40000"/>
                </a:schemeClr>
              </a:buClr>
              <a:buFont typeface="Arial" pitchFamily="34" charset="0"/>
              <a:buChar char="•"/>
              <a:defRPr sz="2400" b="0" kern="1200">
                <a:solidFill>
                  <a:schemeClr val="tx2"/>
                </a:solidFill>
                <a:latin typeface="+mn-lt"/>
                <a:ea typeface="+mn-ea"/>
                <a:cs typeface="+mn-cs"/>
              </a:defRPr>
            </a:lvl1pPr>
            <a:lvl2pPr marL="684213" indent="-227013" algn="l" defTabSz="914400" rtl="0" eaLnBrk="1" latinLnBrk="0" hangingPunct="1">
              <a:lnSpc>
                <a:spcPts val="2600"/>
              </a:lnSpc>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1087438" indent="-173038" algn="l" defTabSz="914400" rtl="0" eaLnBrk="1" latinLnBrk="0" hangingPunct="1">
              <a:lnSpc>
                <a:spcPts val="2600"/>
              </a:lnSpc>
              <a:spcBef>
                <a:spcPct val="20000"/>
              </a:spcBef>
              <a:buClr>
                <a:schemeClr val="accent2"/>
              </a:buClr>
              <a:buFont typeface="Arial" pitchFamily="34" charset="0"/>
              <a:buChar char="•"/>
              <a:defRPr sz="1800" kern="1200">
                <a:solidFill>
                  <a:schemeClr val="tx2"/>
                </a:solidFill>
                <a:latin typeface="+mn-lt"/>
                <a:ea typeface="+mn-ea"/>
                <a:cs typeface="+mn-cs"/>
              </a:defRPr>
            </a:lvl3pPr>
            <a:lvl4pPr marL="1541463" indent="-169863" algn="l" defTabSz="914400" rtl="0" eaLnBrk="1" latinLnBrk="0" hangingPunct="1">
              <a:lnSpc>
                <a:spcPts val="2600"/>
              </a:lnSpc>
              <a:spcBef>
                <a:spcPct val="20000"/>
              </a:spcBef>
              <a:buClr>
                <a:schemeClr val="accent3"/>
              </a:buClr>
              <a:buFont typeface="Arial" pitchFamily="34" charset="0"/>
              <a:buChar char="•"/>
              <a:defRPr sz="1600" kern="1200">
                <a:solidFill>
                  <a:schemeClr val="tx1"/>
                </a:solidFill>
                <a:latin typeface="+mn-lt"/>
                <a:ea typeface="+mn-ea"/>
                <a:cs typeface="+mn-cs"/>
              </a:defRPr>
            </a:lvl4pPr>
            <a:lvl5pPr marL="2001838" indent="-173038" algn="l" defTabSz="914400" rtl="0" eaLnBrk="1" latinLnBrk="0" hangingPunct="1">
              <a:lnSpc>
                <a:spcPts val="2600"/>
              </a:lnSpc>
              <a:spcBef>
                <a:spcPct val="20000"/>
              </a:spcBef>
              <a:buClr>
                <a:schemeClr val="accent4"/>
              </a:buClr>
              <a:buFont typeface="Arial" pitchFamily="34" charset="0"/>
              <a:buChar char="•"/>
              <a:defRPr sz="14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342900" indent="-342900">
              <a:lnSpc>
                <a:spcPct val="100000"/>
              </a:lnSpc>
              <a:buFontTx/>
              <a:buAutoNum type="arabicParenBoth"/>
            </a:pPr>
            <a:r>
              <a:rPr lang="en-US" sz="2000" dirty="0" smtClean="0"/>
              <a:t>123.4(a) &amp; (b) – Temporary imports</a:t>
            </a:r>
          </a:p>
          <a:p>
            <a:pPr marL="342900" indent="-342900">
              <a:lnSpc>
                <a:spcPct val="100000"/>
              </a:lnSpc>
              <a:buFontTx/>
              <a:buAutoNum type="arabicParenBoth"/>
            </a:pPr>
            <a:r>
              <a:rPr lang="en-US" sz="2000" dirty="0" smtClean="0"/>
              <a:t>123.16(b) – Exports of parts, components, models</a:t>
            </a:r>
          </a:p>
          <a:p>
            <a:pPr marL="342900" indent="-342900">
              <a:lnSpc>
                <a:spcPct val="100000"/>
              </a:lnSpc>
              <a:buFontTx/>
              <a:buAutoNum type="arabicParenBoth"/>
            </a:pPr>
            <a:r>
              <a:rPr lang="en-US" sz="2000" dirty="0" smtClean="0">
                <a:solidFill>
                  <a:schemeClr val="accent5">
                    <a:lumMod val="50000"/>
                  </a:schemeClr>
                </a:solidFill>
              </a:rPr>
              <a:t>125.4(b)(1) – Technical data exports directed by DOD</a:t>
            </a:r>
          </a:p>
          <a:p>
            <a:pPr marL="342900" indent="-342900">
              <a:lnSpc>
                <a:spcPct val="100000"/>
              </a:lnSpc>
              <a:buFontTx/>
              <a:buAutoNum type="arabicParenBoth"/>
            </a:pPr>
            <a:r>
              <a:rPr lang="en-US" sz="2000" dirty="0" smtClean="0">
                <a:solidFill>
                  <a:schemeClr val="accent5">
                    <a:lumMod val="50000"/>
                  </a:schemeClr>
                </a:solidFill>
              </a:rPr>
              <a:t>125.4(b)(3) – Technical data exports directed by USG agency</a:t>
            </a:r>
          </a:p>
          <a:p>
            <a:pPr marL="342900" indent="-342900">
              <a:lnSpc>
                <a:spcPct val="100000"/>
              </a:lnSpc>
              <a:buFontTx/>
              <a:buAutoNum type="arabicParenBoth"/>
            </a:pPr>
            <a:r>
              <a:rPr lang="en-US" sz="2000" dirty="0" smtClean="0"/>
              <a:t>125.4(b)(5) – Technical data exports for lawfully exported articles</a:t>
            </a:r>
          </a:p>
          <a:p>
            <a:pPr marL="342900" indent="-342900">
              <a:lnSpc>
                <a:spcPct val="100000"/>
              </a:lnSpc>
              <a:buFontTx/>
              <a:buAutoNum type="arabicParenBoth"/>
            </a:pPr>
            <a:r>
              <a:rPr lang="en-US" sz="2000" dirty="0" smtClean="0"/>
              <a:t>125.4(b)(7) – Technical data returned to sender</a:t>
            </a:r>
          </a:p>
          <a:p>
            <a:pPr marL="342900" indent="-342900">
              <a:lnSpc>
                <a:spcPct val="100000"/>
              </a:lnSpc>
              <a:buFontTx/>
              <a:buAutoNum type="arabicParenBoth"/>
            </a:pPr>
            <a:r>
              <a:rPr lang="en-US" sz="2000" dirty="0" smtClean="0">
                <a:solidFill>
                  <a:schemeClr val="accent4">
                    <a:lumMod val="50000"/>
                  </a:schemeClr>
                </a:solidFill>
              </a:rPr>
              <a:t>125.4(b)(10) –Technical data disclosed to full-time bona fide regular employees</a:t>
            </a:r>
          </a:p>
          <a:p>
            <a:pPr marL="342900" indent="-342900">
              <a:lnSpc>
                <a:spcPct val="100000"/>
              </a:lnSpc>
              <a:buFontTx/>
              <a:buAutoNum type="arabicParenBoth"/>
            </a:pPr>
            <a:r>
              <a:rPr lang="en-US" sz="2000" dirty="0" smtClean="0">
                <a:solidFill>
                  <a:schemeClr val="accent5">
                    <a:lumMod val="50000"/>
                  </a:schemeClr>
                </a:solidFill>
              </a:rPr>
              <a:t>125.4(b)(11) –Technical data authorized by DTC written exemption</a:t>
            </a:r>
          </a:p>
          <a:p>
            <a:pPr marL="342900" indent="-342900">
              <a:lnSpc>
                <a:spcPct val="100000"/>
              </a:lnSpc>
              <a:buFontTx/>
              <a:buAutoNum type="arabicParenBoth"/>
            </a:pPr>
            <a:r>
              <a:rPr lang="en-US" sz="2000" dirty="0" smtClean="0">
                <a:solidFill>
                  <a:schemeClr val="accent5">
                    <a:lumMod val="50000"/>
                  </a:schemeClr>
                </a:solidFill>
              </a:rPr>
              <a:t>125.4(b)(13) –Publicly available data about Cat XV defense articles</a:t>
            </a:r>
          </a:p>
          <a:p>
            <a:pPr marL="342900" indent="-342900">
              <a:lnSpc>
                <a:spcPct val="100000"/>
              </a:lnSpc>
              <a:buFontTx/>
              <a:buAutoNum type="arabicParenBoth"/>
            </a:pPr>
            <a:r>
              <a:rPr lang="en-US" sz="2000" dirty="0" smtClean="0">
                <a:solidFill>
                  <a:schemeClr val="accent5">
                    <a:lumMod val="50000"/>
                  </a:schemeClr>
                </a:solidFill>
              </a:rPr>
              <a:t>125.5(c) – Plant visits</a:t>
            </a:r>
          </a:p>
          <a:p>
            <a:pPr marL="342900" indent="-342900">
              <a:lnSpc>
                <a:spcPct val="100000"/>
              </a:lnSpc>
              <a:buFontTx/>
              <a:buAutoNum type="arabicParenBoth"/>
            </a:pPr>
            <a:r>
              <a:rPr lang="en-US" sz="2000" dirty="0" smtClean="0"/>
              <a:t>126.4(a) – Exports by or for USG agency</a:t>
            </a:r>
          </a:p>
          <a:p>
            <a:pPr marL="342900" indent="-342900">
              <a:lnSpc>
                <a:spcPct val="100000"/>
              </a:lnSpc>
              <a:buFontTx/>
              <a:buAutoNum type="arabicParenBoth"/>
            </a:pPr>
            <a:r>
              <a:rPr lang="en-US" sz="2000" dirty="0" smtClean="0"/>
              <a:t>126.4(c) – Imports/Exports for use by USG agency abroad</a:t>
            </a:r>
          </a:p>
          <a:p>
            <a:pPr marL="342900" indent="-342900">
              <a:lnSpc>
                <a:spcPct val="100000"/>
              </a:lnSpc>
              <a:buFontTx/>
              <a:buAutoNum type="arabicParenBoth"/>
            </a:pPr>
            <a:r>
              <a:rPr lang="en-US" sz="2000" dirty="0" smtClean="0"/>
              <a:t>126.5 – Canadian Exemptions</a:t>
            </a:r>
          </a:p>
          <a:p>
            <a:pPr marL="342900" indent="-342900">
              <a:lnSpc>
                <a:spcPct val="100000"/>
              </a:lnSpc>
              <a:buFontTx/>
              <a:buAutoNum type="arabicParenBoth"/>
            </a:pPr>
            <a:endParaRPr lang="en-US" sz="1600" u="sng" dirty="0" smtClean="0"/>
          </a:p>
          <a:p>
            <a:pPr>
              <a:lnSpc>
                <a:spcPct val="100000"/>
              </a:lnSpc>
              <a:buFontTx/>
              <a:buNone/>
            </a:pPr>
            <a:endParaRPr lang="en-US" sz="1800" dirty="0" smtClean="0"/>
          </a:p>
          <a:p>
            <a:pPr>
              <a:lnSpc>
                <a:spcPct val="100000"/>
              </a:lnSpc>
              <a:buFontTx/>
              <a:buNone/>
            </a:pPr>
            <a:endParaRPr lang="en-US" sz="1800" dirty="0"/>
          </a:p>
        </p:txBody>
      </p:sp>
    </p:spTree>
    <p:extLst>
      <p:ext uri="{BB962C8B-B14F-4D97-AF65-F5344CB8AC3E}">
        <p14:creationId xmlns:p14="http://schemas.microsoft.com/office/powerpoint/2010/main" val="441919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IRB Function </a:t>
            </a:r>
          </a:p>
        </p:txBody>
      </p:sp>
      <p:sp>
        <p:nvSpPr>
          <p:cNvPr id="3" name="Content Placeholder 2"/>
          <p:cNvSpPr>
            <a:spLocks noGrp="1"/>
          </p:cNvSpPr>
          <p:nvPr>
            <p:ph idx="1"/>
          </p:nvPr>
        </p:nvSpPr>
        <p:spPr/>
        <p:txBody>
          <a:bodyPr/>
          <a:lstStyle/>
          <a:p>
            <a:endParaRPr lang="en-US" dirty="0" smtClean="0"/>
          </a:p>
          <a:p>
            <a:r>
              <a:rPr lang="en-US" dirty="0" smtClean="0"/>
              <a:t>The </a:t>
            </a:r>
            <a:r>
              <a:rPr lang="en-US" dirty="0"/>
              <a:t>purpose of an IRB is to review research involving human subjects to ensure their rights and welfare are adequately protected.</a:t>
            </a:r>
          </a:p>
          <a:p>
            <a:endParaRPr lang="en-US" dirty="0"/>
          </a:p>
        </p:txBody>
      </p:sp>
      <p:sp>
        <p:nvSpPr>
          <p:cNvPr id="4" name="Rectangle 3"/>
          <p:cNvSpPr/>
          <p:nvPr/>
        </p:nvSpPr>
        <p:spPr>
          <a:xfrm>
            <a:off x="2819400" y="6479663"/>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C83D8DDC-8E98-4CAB-82F2-5321E94BFE4E}"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19614815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371600"/>
            <a:ext cx="8410433" cy="4038600"/>
          </a:xfrm>
        </p:spPr>
        <p:txBody>
          <a:bodyPr>
            <a:noAutofit/>
          </a:bodyPr>
          <a:lstStyle/>
          <a:p>
            <a:pPr marL="342900" indent="-342900">
              <a:lnSpc>
                <a:spcPct val="100000"/>
              </a:lnSpc>
              <a:spcBef>
                <a:spcPts val="0"/>
              </a:spcBef>
              <a:buFontTx/>
              <a:buAutoNum type="arabicParenBoth"/>
            </a:pPr>
            <a:r>
              <a:rPr lang="en-US" sz="2000" dirty="0" smtClean="0"/>
              <a:t>740.3 – Limited Value Shipment (LVS) </a:t>
            </a:r>
            <a:endParaRPr lang="en-US" sz="2000" dirty="0"/>
          </a:p>
          <a:p>
            <a:pPr marL="342900" indent="-342900">
              <a:lnSpc>
                <a:spcPct val="100000"/>
              </a:lnSpc>
              <a:spcBef>
                <a:spcPts val="0"/>
              </a:spcBef>
              <a:buFontTx/>
              <a:buAutoNum type="arabicParenBoth"/>
            </a:pPr>
            <a:r>
              <a:rPr lang="en-US" sz="2000" dirty="0" smtClean="0">
                <a:solidFill>
                  <a:schemeClr val="accent5">
                    <a:lumMod val="50000"/>
                  </a:schemeClr>
                </a:solidFill>
              </a:rPr>
              <a:t>740.4 – Group B Countries (GBS)</a:t>
            </a:r>
            <a:endParaRPr lang="en-US" sz="2000" dirty="0">
              <a:solidFill>
                <a:schemeClr val="accent5">
                  <a:lumMod val="50000"/>
                </a:schemeClr>
              </a:solidFill>
            </a:endParaRPr>
          </a:p>
          <a:p>
            <a:pPr marL="342900" indent="-342900">
              <a:lnSpc>
                <a:spcPct val="100000"/>
              </a:lnSpc>
              <a:spcBef>
                <a:spcPts val="0"/>
              </a:spcBef>
              <a:buFontTx/>
              <a:buAutoNum type="arabicParenBoth"/>
            </a:pPr>
            <a:r>
              <a:rPr lang="en-US" sz="2000" dirty="0" smtClean="0">
                <a:solidFill>
                  <a:schemeClr val="accent5">
                    <a:lumMod val="50000"/>
                  </a:schemeClr>
                </a:solidFill>
              </a:rPr>
              <a:t>740.5 – Civilian End-use (CVS)</a:t>
            </a:r>
            <a:endParaRPr lang="en-US" sz="2000" dirty="0">
              <a:solidFill>
                <a:schemeClr val="accent5">
                  <a:lumMod val="50000"/>
                </a:schemeClr>
              </a:solidFill>
            </a:endParaRPr>
          </a:p>
          <a:p>
            <a:pPr marL="342900" indent="-342900">
              <a:lnSpc>
                <a:spcPct val="100000"/>
              </a:lnSpc>
              <a:spcBef>
                <a:spcPts val="0"/>
              </a:spcBef>
              <a:buFontTx/>
              <a:buAutoNum type="arabicParenBoth"/>
            </a:pPr>
            <a:r>
              <a:rPr lang="en-US" sz="2000" dirty="0" smtClean="0">
                <a:solidFill>
                  <a:schemeClr val="accent5">
                    <a:lumMod val="50000"/>
                  </a:schemeClr>
                </a:solidFill>
              </a:rPr>
              <a:t>740.6 – Technology &amp; Software under Restriction (TSR)</a:t>
            </a:r>
            <a:endParaRPr lang="en-US" sz="2000" dirty="0">
              <a:solidFill>
                <a:schemeClr val="accent5">
                  <a:lumMod val="50000"/>
                </a:schemeClr>
              </a:solidFill>
            </a:endParaRPr>
          </a:p>
          <a:p>
            <a:pPr marL="342900" indent="-342900">
              <a:lnSpc>
                <a:spcPct val="100000"/>
              </a:lnSpc>
              <a:spcBef>
                <a:spcPts val="0"/>
              </a:spcBef>
              <a:buFontTx/>
              <a:buAutoNum type="arabicParenBoth"/>
            </a:pPr>
            <a:r>
              <a:rPr lang="en-US" sz="2000" dirty="0" smtClean="0">
                <a:solidFill>
                  <a:schemeClr val="accent5">
                    <a:lumMod val="50000"/>
                  </a:schemeClr>
                </a:solidFill>
              </a:rPr>
              <a:t>740.7 – Computers (APP)</a:t>
            </a:r>
          </a:p>
          <a:p>
            <a:pPr marL="342900" indent="-342900">
              <a:lnSpc>
                <a:spcPct val="100000"/>
              </a:lnSpc>
              <a:spcBef>
                <a:spcPts val="0"/>
              </a:spcBef>
              <a:buFontTx/>
              <a:buAutoNum type="arabicParenBoth"/>
            </a:pPr>
            <a:r>
              <a:rPr lang="en-US" sz="2000" b="1" dirty="0">
                <a:solidFill>
                  <a:schemeClr val="accent5">
                    <a:lumMod val="50000"/>
                  </a:schemeClr>
                </a:solidFill>
              </a:rPr>
              <a:t>740.9 – </a:t>
            </a:r>
            <a:r>
              <a:rPr lang="en-US" sz="2000" dirty="0">
                <a:solidFill>
                  <a:schemeClr val="accent5">
                    <a:lumMod val="50000"/>
                  </a:schemeClr>
                </a:solidFill>
              </a:rPr>
              <a:t>Temporary Imports, Exports &amp; </a:t>
            </a:r>
            <a:r>
              <a:rPr lang="en-US" sz="2000" dirty="0" err="1">
                <a:solidFill>
                  <a:schemeClr val="accent5">
                    <a:lumMod val="50000"/>
                  </a:schemeClr>
                </a:solidFill>
              </a:rPr>
              <a:t>Reexports</a:t>
            </a:r>
            <a:r>
              <a:rPr lang="en-US" sz="2000" dirty="0">
                <a:solidFill>
                  <a:schemeClr val="accent5">
                    <a:lumMod val="50000"/>
                  </a:schemeClr>
                </a:solidFill>
              </a:rPr>
              <a:t> (TMP)</a:t>
            </a:r>
          </a:p>
          <a:p>
            <a:pPr marL="854075" lvl="1" indent="-342900">
              <a:lnSpc>
                <a:spcPct val="100000"/>
              </a:lnSpc>
              <a:spcBef>
                <a:spcPts val="0"/>
              </a:spcBef>
            </a:pPr>
            <a:r>
              <a:rPr lang="en-US" sz="1600" dirty="0">
                <a:solidFill>
                  <a:schemeClr val="accent5">
                    <a:lumMod val="50000"/>
                  </a:schemeClr>
                </a:solidFill>
              </a:rPr>
              <a:t>Tool of Trade </a:t>
            </a:r>
            <a:r>
              <a:rPr lang="en-US" sz="1600" dirty="0" smtClean="0">
                <a:solidFill>
                  <a:schemeClr val="accent5">
                    <a:lumMod val="50000"/>
                  </a:schemeClr>
                </a:solidFill>
              </a:rPr>
              <a:t>, Exhibition, Broadcast Material, News </a:t>
            </a:r>
            <a:r>
              <a:rPr lang="en-US" sz="1600" dirty="0">
                <a:solidFill>
                  <a:schemeClr val="accent5">
                    <a:lumMod val="50000"/>
                  </a:schemeClr>
                </a:solidFill>
              </a:rPr>
              <a:t>Media</a:t>
            </a:r>
          </a:p>
          <a:p>
            <a:pPr marL="342900" indent="-342900">
              <a:lnSpc>
                <a:spcPct val="100000"/>
              </a:lnSpc>
              <a:spcBef>
                <a:spcPts val="0"/>
              </a:spcBef>
              <a:buFontTx/>
              <a:buAutoNum type="arabicParenBoth"/>
            </a:pPr>
            <a:r>
              <a:rPr lang="en-US" sz="2000" dirty="0" smtClean="0">
                <a:solidFill>
                  <a:schemeClr val="accent5">
                    <a:lumMod val="50000"/>
                  </a:schemeClr>
                </a:solidFill>
              </a:rPr>
              <a:t>740.10 – Servicing and Replacement of Parts &amp; Equipment (RPL)</a:t>
            </a:r>
          </a:p>
          <a:p>
            <a:pPr marL="342900" indent="-342900">
              <a:lnSpc>
                <a:spcPct val="100000"/>
              </a:lnSpc>
              <a:spcBef>
                <a:spcPts val="0"/>
              </a:spcBef>
              <a:buFontTx/>
              <a:buAutoNum type="arabicParenBoth"/>
            </a:pPr>
            <a:r>
              <a:rPr lang="en-US" sz="2000" dirty="0" smtClean="0">
                <a:solidFill>
                  <a:schemeClr val="accent5">
                    <a:lumMod val="50000"/>
                  </a:schemeClr>
                </a:solidFill>
              </a:rPr>
              <a:t>740.11 – Governments, International Organizations &amp; Inspections (GOV)</a:t>
            </a:r>
          </a:p>
          <a:p>
            <a:pPr marL="342900" indent="-342900">
              <a:lnSpc>
                <a:spcPct val="100000"/>
              </a:lnSpc>
              <a:spcBef>
                <a:spcPts val="0"/>
              </a:spcBef>
              <a:buFontTx/>
              <a:buAutoNum type="arabicParenBoth"/>
            </a:pPr>
            <a:r>
              <a:rPr lang="en-US" sz="2000" dirty="0" smtClean="0">
                <a:solidFill>
                  <a:schemeClr val="accent5">
                    <a:lumMod val="50000"/>
                  </a:schemeClr>
                </a:solidFill>
              </a:rPr>
              <a:t>740.12 – Gift Parcels &amp; Humanitarian Donations (GFT)</a:t>
            </a:r>
          </a:p>
          <a:p>
            <a:pPr marL="342900" indent="-342900">
              <a:lnSpc>
                <a:spcPct val="100000"/>
              </a:lnSpc>
              <a:spcBef>
                <a:spcPts val="0"/>
              </a:spcBef>
              <a:buFontTx/>
              <a:buAutoNum type="arabicParenBoth"/>
            </a:pPr>
            <a:r>
              <a:rPr lang="en-US" sz="2000" dirty="0" smtClean="0">
                <a:solidFill>
                  <a:schemeClr val="accent5">
                    <a:lumMod val="50000"/>
                  </a:schemeClr>
                </a:solidFill>
              </a:rPr>
              <a:t> 740.13 – Technology &amp; Software Unrestricted (TSU)</a:t>
            </a:r>
          </a:p>
          <a:p>
            <a:pPr marL="342900" indent="-342900">
              <a:lnSpc>
                <a:spcPct val="100000"/>
              </a:lnSpc>
              <a:spcBef>
                <a:spcPts val="0"/>
              </a:spcBef>
              <a:buFontTx/>
              <a:buAutoNum type="arabicParenBoth"/>
            </a:pPr>
            <a:r>
              <a:rPr lang="en-US" sz="2000" dirty="0">
                <a:solidFill>
                  <a:schemeClr val="accent5">
                    <a:lumMod val="50000"/>
                  </a:schemeClr>
                </a:solidFill>
              </a:rPr>
              <a:t> </a:t>
            </a:r>
            <a:r>
              <a:rPr lang="en-US" sz="2000" dirty="0" smtClean="0">
                <a:solidFill>
                  <a:schemeClr val="accent5">
                    <a:lumMod val="50000"/>
                  </a:schemeClr>
                </a:solidFill>
              </a:rPr>
              <a:t>740.14 – Baggage (BAG)</a:t>
            </a:r>
          </a:p>
          <a:p>
            <a:pPr marL="342900" indent="-342900">
              <a:lnSpc>
                <a:spcPct val="100000"/>
              </a:lnSpc>
              <a:spcBef>
                <a:spcPts val="0"/>
              </a:spcBef>
              <a:buFontTx/>
              <a:buAutoNum type="arabicParenBoth"/>
            </a:pPr>
            <a:r>
              <a:rPr lang="en-US" sz="2000" dirty="0"/>
              <a:t> </a:t>
            </a:r>
            <a:r>
              <a:rPr lang="en-US" sz="2000" dirty="0" smtClean="0"/>
              <a:t>740.15 – Aircraft &amp; Vessels (AVS)</a:t>
            </a:r>
          </a:p>
          <a:p>
            <a:pPr marL="342900" indent="-342900">
              <a:lnSpc>
                <a:spcPct val="100000"/>
              </a:lnSpc>
              <a:spcBef>
                <a:spcPts val="0"/>
              </a:spcBef>
              <a:buFontTx/>
              <a:buAutoNum type="arabicParenBoth"/>
            </a:pPr>
            <a:r>
              <a:rPr lang="en-US" sz="2000" dirty="0"/>
              <a:t> </a:t>
            </a:r>
            <a:r>
              <a:rPr lang="en-US" sz="2000" dirty="0" smtClean="0"/>
              <a:t>740.16 – Additional Permissive </a:t>
            </a:r>
            <a:r>
              <a:rPr lang="en-US" sz="2000" dirty="0" err="1" smtClean="0"/>
              <a:t>Reexports</a:t>
            </a:r>
            <a:r>
              <a:rPr lang="en-US" sz="2000" dirty="0" smtClean="0"/>
              <a:t> (APR)</a:t>
            </a:r>
          </a:p>
          <a:p>
            <a:pPr marL="342900" indent="-342900">
              <a:lnSpc>
                <a:spcPct val="100000"/>
              </a:lnSpc>
              <a:spcBef>
                <a:spcPts val="0"/>
              </a:spcBef>
              <a:buFontTx/>
              <a:buAutoNum type="arabicParenBoth"/>
            </a:pPr>
            <a:r>
              <a:rPr lang="en-US" sz="2000" dirty="0" smtClean="0"/>
              <a:t> 740.17 – Encryption Commodities, Software &amp; Technology (ENC)</a:t>
            </a:r>
          </a:p>
          <a:p>
            <a:pPr marL="342900" indent="-342900">
              <a:lnSpc>
                <a:spcPct val="100000"/>
              </a:lnSpc>
              <a:spcBef>
                <a:spcPts val="0"/>
              </a:spcBef>
              <a:buFontTx/>
              <a:buAutoNum type="arabicParenBoth"/>
            </a:pPr>
            <a:r>
              <a:rPr lang="en-US" sz="2000" dirty="0" smtClean="0"/>
              <a:t> 740.18 – Agricultural Commodities (AGR)</a:t>
            </a:r>
          </a:p>
          <a:p>
            <a:pPr marL="342900" indent="-342900">
              <a:lnSpc>
                <a:spcPct val="100000"/>
              </a:lnSpc>
              <a:spcBef>
                <a:spcPts val="0"/>
              </a:spcBef>
              <a:buFontTx/>
              <a:buAutoNum type="arabicParenBoth"/>
            </a:pPr>
            <a:r>
              <a:rPr lang="en-US" sz="2000" dirty="0"/>
              <a:t> </a:t>
            </a:r>
            <a:r>
              <a:rPr lang="en-US" sz="2000" dirty="0" smtClean="0"/>
              <a:t>740.19 – Consumer Communications Device (CCD) (Cuba Specific)</a:t>
            </a:r>
          </a:p>
          <a:p>
            <a:pPr marL="342900" indent="-342900">
              <a:lnSpc>
                <a:spcPct val="100000"/>
              </a:lnSpc>
              <a:buFontTx/>
              <a:buAutoNum type="arabicParenBoth"/>
            </a:pPr>
            <a:endParaRPr lang="en-US" sz="1600" u="sng" dirty="0"/>
          </a:p>
          <a:p>
            <a:pPr>
              <a:lnSpc>
                <a:spcPct val="100000"/>
              </a:lnSpc>
              <a:buFontTx/>
              <a:buNone/>
            </a:pPr>
            <a:endParaRPr lang="en-US" sz="1800" dirty="0"/>
          </a:p>
          <a:p>
            <a:pPr>
              <a:lnSpc>
                <a:spcPct val="100000"/>
              </a:lnSpc>
              <a:buFontTx/>
              <a:buNone/>
            </a:pPr>
            <a:endParaRPr lang="en-US" sz="1800" dirty="0"/>
          </a:p>
        </p:txBody>
      </p:sp>
      <p:sp>
        <p:nvSpPr>
          <p:cNvPr id="8" name="Text Placeholder 7"/>
          <p:cNvSpPr>
            <a:spLocks noGrp="1"/>
          </p:cNvSpPr>
          <p:nvPr>
            <p:ph type="body" sz="quarter" idx="13"/>
          </p:nvPr>
        </p:nvSpPr>
        <p:spPr/>
        <p:txBody>
          <a:bodyPr>
            <a:noAutofit/>
          </a:bodyPr>
          <a:lstStyle/>
          <a:p>
            <a:r>
              <a:rPr lang="en-US" dirty="0" smtClean="0"/>
              <a:t>The EAR</a:t>
            </a:r>
            <a:endParaRPr lang="en-US" sz="1200" i="1" dirty="0"/>
          </a:p>
        </p:txBody>
      </p:sp>
      <p:sp>
        <p:nvSpPr>
          <p:cNvPr id="6" name="Title 5"/>
          <p:cNvSpPr>
            <a:spLocks noGrp="1"/>
          </p:cNvSpPr>
          <p:nvPr>
            <p:ph type="title"/>
          </p:nvPr>
        </p:nvSpPr>
        <p:spPr>
          <a:xfrm>
            <a:off x="457200" y="274638"/>
            <a:ext cx="8229600" cy="639762"/>
          </a:xfrm>
        </p:spPr>
        <p:txBody>
          <a:bodyPr>
            <a:normAutofit fontScale="90000"/>
          </a:bodyPr>
          <a:lstStyle/>
          <a:p>
            <a:r>
              <a:rPr lang="en-US" dirty="0" smtClean="0"/>
              <a:t>Exceptions to Controls</a:t>
            </a:r>
            <a:endParaRPr lang="en-US" dirty="0"/>
          </a:p>
        </p:txBody>
      </p:sp>
    </p:spTree>
    <p:extLst>
      <p:ext uri="{BB962C8B-B14F-4D97-AF65-F5344CB8AC3E}">
        <p14:creationId xmlns:p14="http://schemas.microsoft.com/office/powerpoint/2010/main" val="3557196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39762"/>
          </a:xfrm>
        </p:spPr>
        <p:txBody>
          <a:bodyPr>
            <a:normAutofit fontScale="90000"/>
          </a:bodyPr>
          <a:lstStyle/>
          <a:p>
            <a:r>
              <a:rPr lang="en-US" dirty="0" smtClean="0"/>
              <a:t>Objectives</a:t>
            </a:r>
            <a:endParaRPr lang="en-US" dirty="0"/>
          </a:p>
        </p:txBody>
      </p:sp>
      <p:sp>
        <p:nvSpPr>
          <p:cNvPr id="41" name="Text Placeholder 40"/>
          <p:cNvSpPr>
            <a:spLocks noGrp="1"/>
          </p:cNvSpPr>
          <p:nvPr>
            <p:ph type="body" sz="quarter" idx="16"/>
          </p:nvPr>
        </p:nvSpPr>
        <p:spPr>
          <a:xfrm>
            <a:off x="1905000" y="2274244"/>
            <a:ext cx="6629400" cy="838200"/>
          </a:xfrm>
        </p:spPr>
        <p:txBody>
          <a:bodyPr>
            <a:normAutofit/>
          </a:bodyPr>
          <a:lstStyle/>
          <a:p>
            <a:pPr lvl="0"/>
            <a:r>
              <a:rPr lang="en-US" dirty="0" smtClean="0">
                <a:solidFill>
                  <a:schemeClr val="tx1"/>
                </a:solidFill>
              </a:rPr>
              <a:t>Overview of Export Controls</a:t>
            </a:r>
            <a:br>
              <a:rPr lang="en-US" dirty="0" smtClean="0">
                <a:solidFill>
                  <a:schemeClr val="tx1"/>
                </a:solidFill>
              </a:rPr>
            </a:br>
            <a:r>
              <a:rPr lang="en-US" sz="1200" dirty="0" smtClean="0">
                <a:solidFill>
                  <a:schemeClr val="tx1"/>
                </a:solidFill>
              </a:rPr>
              <a:t>Regulations</a:t>
            </a:r>
            <a:r>
              <a:rPr lang="en-US" sz="1200" dirty="0">
                <a:solidFill>
                  <a:schemeClr val="tx1"/>
                </a:solidFill>
              </a:rPr>
              <a:t>, Exports &amp; Deemed </a:t>
            </a:r>
            <a:r>
              <a:rPr lang="en-US" sz="1200" dirty="0" smtClean="0">
                <a:solidFill>
                  <a:schemeClr val="tx1"/>
                </a:solidFill>
              </a:rPr>
              <a:t>Exports; Controlled Articles,  Technical Data &amp; Services</a:t>
            </a:r>
            <a:endParaRPr lang="en-US" sz="1200" dirty="0">
              <a:solidFill>
                <a:schemeClr val="tx1"/>
              </a:solidFill>
            </a:endParaRPr>
          </a:p>
          <a:p>
            <a:endParaRPr lang="en-US" b="1" dirty="0"/>
          </a:p>
        </p:txBody>
      </p:sp>
      <p:sp>
        <p:nvSpPr>
          <p:cNvPr id="42" name="Text Placeholder 41"/>
          <p:cNvSpPr>
            <a:spLocks noGrp="1"/>
          </p:cNvSpPr>
          <p:nvPr>
            <p:ph type="body" sz="quarter" idx="17"/>
          </p:nvPr>
        </p:nvSpPr>
        <p:spPr>
          <a:xfrm>
            <a:off x="2057400" y="3751306"/>
            <a:ext cx="6629400" cy="838200"/>
          </a:xfrm>
        </p:spPr>
        <p:txBody>
          <a:bodyPr/>
          <a:lstStyle/>
          <a:p>
            <a:pPr lvl="0"/>
            <a:r>
              <a:rPr lang="en-US" b="1" dirty="0" smtClean="0">
                <a:solidFill>
                  <a:srgbClr val="FFC000"/>
                </a:solidFill>
              </a:rPr>
              <a:t>Identifying Export Controlled Research</a:t>
            </a:r>
            <a:br>
              <a:rPr lang="en-US" b="1" dirty="0" smtClean="0">
                <a:solidFill>
                  <a:srgbClr val="FFC000"/>
                </a:solidFill>
              </a:rPr>
            </a:br>
            <a:r>
              <a:rPr lang="en-US" b="1" dirty="0" smtClean="0">
                <a:solidFill>
                  <a:srgbClr val="FFC000"/>
                </a:solidFill>
              </a:rPr>
              <a:t>I</a:t>
            </a:r>
            <a:r>
              <a:rPr lang="en-US" sz="1200" b="1" dirty="0" smtClean="0">
                <a:solidFill>
                  <a:srgbClr val="FFC000"/>
                </a:solidFill>
              </a:rPr>
              <a:t>dentifying and negotiating export controlled projects  </a:t>
            </a:r>
            <a:endParaRPr lang="en-US" sz="1200" b="1" dirty="0">
              <a:solidFill>
                <a:srgbClr val="FFC000"/>
              </a:solidFill>
            </a:endParaRPr>
          </a:p>
          <a:p>
            <a:endParaRPr lang="en-US" dirty="0"/>
          </a:p>
        </p:txBody>
      </p:sp>
      <p:sp>
        <p:nvSpPr>
          <p:cNvPr id="18" name="Flowchart: Stored Data 17"/>
          <p:cNvSpPr/>
          <p:nvPr/>
        </p:nvSpPr>
        <p:spPr>
          <a:xfrm>
            <a:off x="457200" y="2318746"/>
            <a:ext cx="1524000" cy="457200"/>
          </a:xfrm>
          <a:prstGeom prst="flowChartOnlineStorag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
        <p:nvSpPr>
          <p:cNvPr id="23" name="Flowchart: Stored Data 22"/>
          <p:cNvSpPr/>
          <p:nvPr/>
        </p:nvSpPr>
        <p:spPr>
          <a:xfrm>
            <a:off x="457200" y="3751306"/>
            <a:ext cx="1524000" cy="457200"/>
          </a:xfrm>
          <a:prstGeom prst="flowChartOnlineStora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pic>
        <p:nvPicPr>
          <p:cNvPr id="13" name="Picture 10" descr="C:\Documents and Settings\taubmanjl\Local Settings\Temporary Internet Files\Content.IE5\J4U3X4SG\MCj04352400000[1].png"/>
          <p:cNvPicPr>
            <a:picLocks noChangeAspect="1" noChangeArrowheads="1"/>
          </p:cNvPicPr>
          <p:nvPr/>
        </p:nvPicPr>
        <p:blipFill>
          <a:blip r:embed="rId2" cstate="print"/>
          <a:srcRect/>
          <a:stretch>
            <a:fillRect/>
          </a:stretch>
        </p:blipFill>
        <p:spPr bwMode="auto">
          <a:xfrm>
            <a:off x="5867400" y="4208506"/>
            <a:ext cx="1905000" cy="2165259"/>
          </a:xfrm>
          <a:prstGeom prst="rect">
            <a:avLst/>
          </a:prstGeom>
          <a:noFill/>
          <a:ln w="9525">
            <a:noFill/>
            <a:miter lim="800000"/>
            <a:headEnd/>
            <a:tailEnd/>
          </a:ln>
        </p:spPr>
      </p:pic>
      <p:sp>
        <p:nvSpPr>
          <p:cNvPr id="16" name="Text Placeholder 1"/>
          <p:cNvSpPr>
            <a:spLocks noGrp="1"/>
          </p:cNvSpPr>
          <p:nvPr>
            <p:ph type="body" sz="quarter" idx="13"/>
          </p:nvPr>
        </p:nvSpPr>
        <p:spPr>
          <a:xfrm>
            <a:off x="457200" y="1143000"/>
            <a:ext cx="8251200" cy="1066800"/>
          </a:xfrm>
        </p:spPr>
        <p:txBody>
          <a:bodyPr>
            <a:normAutofit fontScale="92500" lnSpcReduction="10000"/>
          </a:bodyPr>
          <a:lstStyle/>
          <a:p>
            <a:r>
              <a:rPr lang="en-US" dirty="0" smtClean="0"/>
              <a:t>Identify, instruct and guide SPARKS students on appropriately managing export control issues encountered in the university environment.</a:t>
            </a:r>
            <a:endParaRPr lang="en-US" dirty="0"/>
          </a:p>
        </p:txBody>
      </p:sp>
    </p:spTree>
    <p:extLst>
      <p:ext uri="{BB962C8B-B14F-4D97-AF65-F5344CB8AC3E}">
        <p14:creationId xmlns:p14="http://schemas.microsoft.com/office/powerpoint/2010/main" val="2042241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fontScale="90000"/>
          </a:bodyPr>
          <a:lstStyle/>
          <a:p>
            <a:r>
              <a:rPr lang="en-US" dirty="0" smtClean="0">
                <a:solidFill>
                  <a:srgbClr val="FFC000"/>
                </a:solidFill>
              </a:rPr>
              <a:t>Export Controls Unrelated to Research</a:t>
            </a:r>
            <a:endParaRPr lang="en-US" dirty="0">
              <a:solidFill>
                <a:srgbClr val="FFC000"/>
              </a:solidFill>
            </a:endParaRPr>
          </a:p>
        </p:txBody>
      </p:sp>
      <p:sp>
        <p:nvSpPr>
          <p:cNvPr id="12" name="Rectangle 11"/>
          <p:cNvSpPr/>
          <p:nvPr/>
        </p:nvSpPr>
        <p:spPr>
          <a:xfrm>
            <a:off x="621145" y="1295400"/>
            <a:ext cx="8229600" cy="4524315"/>
          </a:xfrm>
          <a:prstGeom prst="rect">
            <a:avLst/>
          </a:prstGeom>
        </p:spPr>
        <p:txBody>
          <a:bodyPr wrap="square">
            <a:spAutoFit/>
          </a:bodyPr>
          <a:lstStyle/>
          <a:p>
            <a:pPr lvl="0">
              <a:buClr>
                <a:srgbClr val="CC9900"/>
              </a:buClr>
            </a:pPr>
            <a:r>
              <a:rPr lang="en-US" b="1" dirty="0">
                <a:solidFill>
                  <a:schemeClr val="accent5">
                    <a:lumMod val="50000"/>
                  </a:schemeClr>
                </a:solidFill>
                <a:cs typeface="Arial" pitchFamily="34" charset="0"/>
              </a:rPr>
              <a:t>International Travel to </a:t>
            </a:r>
            <a:r>
              <a:rPr lang="en-US" b="1" u="sng" dirty="0">
                <a:solidFill>
                  <a:schemeClr val="accent5">
                    <a:lumMod val="50000"/>
                  </a:schemeClr>
                </a:solidFill>
                <a:cs typeface="Arial" pitchFamily="34" charset="0"/>
              </a:rPr>
              <a:t>certain</a:t>
            </a:r>
            <a:r>
              <a:rPr lang="en-US" b="1" dirty="0">
                <a:solidFill>
                  <a:schemeClr val="accent5">
                    <a:lumMod val="50000"/>
                  </a:schemeClr>
                </a:solidFill>
                <a:cs typeface="Arial" pitchFamily="34" charset="0"/>
              </a:rPr>
              <a:t> destinations with </a:t>
            </a:r>
            <a:r>
              <a:rPr lang="en-US" b="1" u="sng" dirty="0">
                <a:solidFill>
                  <a:schemeClr val="accent5">
                    <a:lumMod val="50000"/>
                  </a:schemeClr>
                </a:solidFill>
                <a:cs typeface="Arial" pitchFamily="34" charset="0"/>
              </a:rPr>
              <a:t>certain</a:t>
            </a:r>
            <a:r>
              <a:rPr lang="en-US" b="1" dirty="0">
                <a:solidFill>
                  <a:schemeClr val="accent5">
                    <a:lumMod val="50000"/>
                  </a:schemeClr>
                </a:solidFill>
                <a:cs typeface="Arial" pitchFamily="34" charset="0"/>
              </a:rPr>
              <a:t> things </a:t>
            </a:r>
          </a:p>
          <a:p>
            <a:pPr lvl="0">
              <a:buClr>
                <a:srgbClr val="CC9900"/>
              </a:buClr>
              <a:buFontTx/>
              <a:buChar char="•"/>
            </a:pPr>
            <a:r>
              <a:rPr lang="en-US" dirty="0">
                <a:solidFill>
                  <a:schemeClr val="accent5">
                    <a:lumMod val="50000"/>
                  </a:schemeClr>
                </a:solidFill>
                <a:cs typeface="Arial" pitchFamily="34" charset="0"/>
              </a:rPr>
              <a:t> Conference, presentations, field work </a:t>
            </a:r>
          </a:p>
          <a:p>
            <a:pPr lvl="0">
              <a:buClr>
                <a:srgbClr val="CC9900"/>
              </a:buClr>
              <a:buFontTx/>
              <a:buChar char="•"/>
            </a:pPr>
            <a:r>
              <a:rPr lang="en-US" dirty="0">
                <a:solidFill>
                  <a:schemeClr val="accent5">
                    <a:lumMod val="50000"/>
                  </a:schemeClr>
                </a:solidFill>
                <a:cs typeface="Arial" pitchFamily="34" charset="0"/>
              </a:rPr>
              <a:t> Travel with equipment (including laptops, </a:t>
            </a:r>
            <a:r>
              <a:rPr lang="en-US" dirty="0" err="1">
                <a:solidFill>
                  <a:schemeClr val="accent5">
                    <a:lumMod val="50000"/>
                  </a:schemeClr>
                </a:solidFill>
                <a:cs typeface="Arial" pitchFamily="34" charset="0"/>
              </a:rPr>
              <a:t>pda’s</a:t>
            </a:r>
            <a:r>
              <a:rPr lang="en-US" dirty="0">
                <a:solidFill>
                  <a:schemeClr val="accent5">
                    <a:lumMod val="50000"/>
                  </a:schemeClr>
                </a:solidFill>
                <a:cs typeface="Arial" pitchFamily="34" charset="0"/>
              </a:rPr>
              <a:t>, data storage devices)</a:t>
            </a:r>
          </a:p>
          <a:p>
            <a:pPr lvl="0">
              <a:buClr>
                <a:srgbClr val="CC9900"/>
              </a:buClr>
              <a:buFontTx/>
              <a:buChar char="•"/>
            </a:pPr>
            <a:r>
              <a:rPr lang="en-US" dirty="0">
                <a:solidFill>
                  <a:schemeClr val="accent5">
                    <a:lumMod val="50000"/>
                  </a:schemeClr>
                </a:solidFill>
                <a:cs typeface="Arial" pitchFamily="34" charset="0"/>
              </a:rPr>
              <a:t> Travel with unpublished or proprietary information</a:t>
            </a:r>
          </a:p>
          <a:p>
            <a:pPr lvl="0">
              <a:buClr>
                <a:srgbClr val="CC9900"/>
              </a:buClr>
              <a:buFontTx/>
              <a:buChar char="•"/>
            </a:pPr>
            <a:r>
              <a:rPr lang="en-US" dirty="0">
                <a:solidFill>
                  <a:schemeClr val="accent5">
                    <a:lumMod val="50000"/>
                  </a:schemeClr>
                </a:solidFill>
                <a:cs typeface="Arial" pitchFamily="34" charset="0"/>
              </a:rPr>
              <a:t> Collaborating with specially designated people in foreign countries</a:t>
            </a:r>
          </a:p>
          <a:p>
            <a:pPr lvl="0">
              <a:buClr>
                <a:srgbClr val="CC9900"/>
              </a:buClr>
            </a:pPr>
            <a:endParaRPr lang="en-US" dirty="0">
              <a:solidFill>
                <a:schemeClr val="accent5">
                  <a:lumMod val="50000"/>
                </a:schemeClr>
              </a:solidFill>
              <a:cs typeface="Arial" pitchFamily="34" charset="0"/>
            </a:endParaRPr>
          </a:p>
          <a:p>
            <a:pPr lvl="0">
              <a:buClr>
                <a:srgbClr val="CC9900"/>
              </a:buClr>
            </a:pPr>
            <a:r>
              <a:rPr lang="en-US" b="1" dirty="0" smtClean="0">
                <a:solidFill>
                  <a:schemeClr val="accent5">
                    <a:lumMod val="50000"/>
                  </a:schemeClr>
                </a:solidFill>
                <a:cs typeface="Arial" pitchFamily="34" charset="0"/>
              </a:rPr>
              <a:t>Participation </a:t>
            </a:r>
            <a:r>
              <a:rPr lang="en-US" b="1" dirty="0">
                <a:solidFill>
                  <a:schemeClr val="accent5">
                    <a:lumMod val="50000"/>
                  </a:schemeClr>
                </a:solidFill>
                <a:cs typeface="Arial" pitchFamily="34" charset="0"/>
              </a:rPr>
              <a:t>on </a:t>
            </a:r>
            <a:r>
              <a:rPr lang="en-US" b="1" u="sng" dirty="0">
                <a:solidFill>
                  <a:schemeClr val="accent5">
                    <a:lumMod val="50000"/>
                  </a:schemeClr>
                </a:solidFill>
                <a:cs typeface="Arial" pitchFamily="34" charset="0"/>
              </a:rPr>
              <a:t>certain</a:t>
            </a:r>
            <a:r>
              <a:rPr lang="en-US" b="1" dirty="0">
                <a:solidFill>
                  <a:schemeClr val="accent5">
                    <a:lumMod val="50000"/>
                  </a:schemeClr>
                </a:solidFill>
                <a:cs typeface="Arial" pitchFamily="34" charset="0"/>
              </a:rPr>
              <a:t> </a:t>
            </a:r>
            <a:r>
              <a:rPr lang="en-US" b="1" dirty="0" smtClean="0">
                <a:solidFill>
                  <a:schemeClr val="accent5">
                    <a:lumMod val="50000"/>
                  </a:schemeClr>
                </a:solidFill>
                <a:cs typeface="Arial" pitchFamily="34" charset="0"/>
              </a:rPr>
              <a:t>projects  </a:t>
            </a:r>
            <a:endParaRPr lang="en-US" b="1" dirty="0">
              <a:solidFill>
                <a:schemeClr val="accent5">
                  <a:lumMod val="50000"/>
                </a:schemeClr>
              </a:solidFill>
              <a:cs typeface="Arial" pitchFamily="34" charset="0"/>
            </a:endParaRPr>
          </a:p>
          <a:p>
            <a:pPr lvl="0">
              <a:buClr>
                <a:srgbClr val="CC9900"/>
              </a:buClr>
              <a:buFontTx/>
              <a:buChar char="•"/>
            </a:pPr>
            <a:r>
              <a:rPr lang="en-US" dirty="0" smtClean="0">
                <a:solidFill>
                  <a:schemeClr val="accent5">
                    <a:lumMod val="50000"/>
                  </a:schemeClr>
                </a:solidFill>
                <a:cs typeface="Arial" pitchFamily="34" charset="0"/>
              </a:rPr>
              <a:t> Collaborations outside U.S. with </a:t>
            </a:r>
            <a:r>
              <a:rPr lang="en-US" dirty="0">
                <a:solidFill>
                  <a:schemeClr val="accent5">
                    <a:lumMod val="50000"/>
                  </a:schemeClr>
                </a:solidFill>
                <a:cs typeface="Arial" pitchFamily="34" charset="0"/>
              </a:rPr>
              <a:t>foreign nationals (scholars &amp; students)</a:t>
            </a:r>
          </a:p>
          <a:p>
            <a:pPr lvl="0">
              <a:buClr>
                <a:srgbClr val="CC9900"/>
              </a:buClr>
              <a:buFontTx/>
              <a:buChar char="•"/>
            </a:pPr>
            <a:r>
              <a:rPr lang="en-US" dirty="0">
                <a:solidFill>
                  <a:schemeClr val="accent5">
                    <a:lumMod val="50000"/>
                  </a:schemeClr>
                </a:solidFill>
                <a:cs typeface="Arial" pitchFamily="34" charset="0"/>
              </a:rPr>
              <a:t> Entity List Collaborations</a:t>
            </a:r>
          </a:p>
          <a:p>
            <a:pPr lvl="0">
              <a:buClr>
                <a:srgbClr val="CC9900"/>
              </a:buClr>
              <a:buFontTx/>
              <a:buChar char="•"/>
            </a:pPr>
            <a:r>
              <a:rPr lang="en-US" dirty="0" smtClean="0">
                <a:solidFill>
                  <a:schemeClr val="accent5">
                    <a:lumMod val="50000"/>
                  </a:schemeClr>
                </a:solidFill>
                <a:cs typeface="Arial" pitchFamily="34" charset="0"/>
              </a:rPr>
              <a:t> Tangible </a:t>
            </a:r>
            <a:r>
              <a:rPr lang="en-US" dirty="0">
                <a:solidFill>
                  <a:schemeClr val="accent5">
                    <a:lumMod val="50000"/>
                  </a:schemeClr>
                </a:solidFill>
                <a:cs typeface="Arial" pitchFamily="34" charset="0"/>
              </a:rPr>
              <a:t>ITAR USML controlled items on campus</a:t>
            </a:r>
          </a:p>
          <a:p>
            <a:pPr lvl="0">
              <a:buClr>
                <a:srgbClr val="CC9900"/>
              </a:buClr>
            </a:pPr>
            <a:endParaRPr lang="en-US" dirty="0">
              <a:solidFill>
                <a:schemeClr val="accent5">
                  <a:lumMod val="50000"/>
                </a:schemeClr>
              </a:solidFill>
              <a:cs typeface="Arial" pitchFamily="34" charset="0"/>
            </a:endParaRPr>
          </a:p>
          <a:p>
            <a:pPr lvl="0">
              <a:buClr>
                <a:srgbClr val="CC9900"/>
              </a:buClr>
            </a:pPr>
            <a:r>
              <a:rPr lang="en-US" b="1" dirty="0">
                <a:solidFill>
                  <a:schemeClr val="accent5">
                    <a:lumMod val="50000"/>
                  </a:schemeClr>
                </a:solidFill>
                <a:cs typeface="Arial" pitchFamily="34" charset="0"/>
              </a:rPr>
              <a:t>Financial Assistance to </a:t>
            </a:r>
            <a:r>
              <a:rPr lang="en-US" b="1" u="sng" dirty="0">
                <a:solidFill>
                  <a:schemeClr val="accent5">
                    <a:lumMod val="50000"/>
                  </a:schemeClr>
                </a:solidFill>
                <a:cs typeface="Arial" pitchFamily="34" charset="0"/>
              </a:rPr>
              <a:t>certain</a:t>
            </a:r>
            <a:r>
              <a:rPr lang="en-US" b="1" dirty="0">
                <a:solidFill>
                  <a:schemeClr val="accent5">
                    <a:lumMod val="50000"/>
                  </a:schemeClr>
                </a:solidFill>
                <a:cs typeface="Arial" pitchFamily="34" charset="0"/>
              </a:rPr>
              <a:t> places / people</a:t>
            </a:r>
          </a:p>
          <a:p>
            <a:pPr lvl="0">
              <a:buClr>
                <a:srgbClr val="CC9900"/>
              </a:buClr>
              <a:buFont typeface="Arial" pitchFamily="34" charset="0"/>
              <a:buChar char="•"/>
            </a:pPr>
            <a:r>
              <a:rPr lang="en-US" dirty="0">
                <a:solidFill>
                  <a:schemeClr val="accent5">
                    <a:lumMod val="50000"/>
                  </a:schemeClr>
                </a:solidFill>
                <a:cs typeface="Arial" pitchFamily="34" charset="0"/>
              </a:rPr>
              <a:t> Financial assistance to embargoed or sanctioned entities or individuals</a:t>
            </a:r>
          </a:p>
          <a:p>
            <a:pPr lvl="0">
              <a:buClr>
                <a:srgbClr val="CC9900"/>
              </a:buClr>
              <a:buFont typeface="Arial" pitchFamily="34" charset="0"/>
              <a:buChar char="•"/>
            </a:pPr>
            <a:r>
              <a:rPr lang="en-US" dirty="0">
                <a:solidFill>
                  <a:schemeClr val="accent5">
                    <a:lumMod val="50000"/>
                  </a:schemeClr>
                </a:solidFill>
                <a:cs typeface="Arial" pitchFamily="34" charset="0"/>
              </a:rPr>
              <a:t> Providing assistance/training or professional services to sanctioned/restricted countries</a:t>
            </a:r>
          </a:p>
          <a:p>
            <a:pPr marL="285750" indent="-285750">
              <a:buFont typeface="Arial" pitchFamily="34" charset="0"/>
              <a:buChar char="•"/>
            </a:pPr>
            <a:endParaRPr lang="en-US" dirty="0"/>
          </a:p>
        </p:txBody>
      </p:sp>
    </p:spTree>
    <p:extLst>
      <p:ext uri="{BB962C8B-B14F-4D97-AF65-F5344CB8AC3E}">
        <p14:creationId xmlns:p14="http://schemas.microsoft.com/office/powerpoint/2010/main" val="15863389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58200" cy="639762"/>
          </a:xfrm>
        </p:spPr>
        <p:txBody>
          <a:bodyPr>
            <a:normAutofit fontScale="90000"/>
          </a:bodyPr>
          <a:lstStyle/>
          <a:p>
            <a:r>
              <a:rPr lang="en-US" dirty="0" smtClean="0">
                <a:solidFill>
                  <a:srgbClr val="FFC000"/>
                </a:solidFill>
              </a:rPr>
              <a:t>Deemed Exports / Tech Transfer</a:t>
            </a:r>
            <a:endParaRPr lang="en-US" dirty="0">
              <a:solidFill>
                <a:srgbClr val="FFC000"/>
              </a:solidFill>
            </a:endParaRPr>
          </a:p>
        </p:txBody>
      </p:sp>
      <p:sp>
        <p:nvSpPr>
          <p:cNvPr id="5" name="Text Placeholder 4"/>
          <p:cNvSpPr>
            <a:spLocks noGrp="1"/>
          </p:cNvSpPr>
          <p:nvPr>
            <p:ph type="body" sz="quarter" idx="13"/>
          </p:nvPr>
        </p:nvSpPr>
        <p:spPr/>
        <p:txBody>
          <a:bodyPr/>
          <a:lstStyle/>
          <a:p>
            <a:r>
              <a:rPr lang="en-US" dirty="0" smtClean="0"/>
              <a:t>Criteria triggering additional review </a:t>
            </a:r>
            <a:endParaRPr lang="en-US" dirty="0"/>
          </a:p>
        </p:txBody>
      </p:sp>
      <p:graphicFrame>
        <p:nvGraphicFramePr>
          <p:cNvPr id="15" name="Content Placeholder 1"/>
          <p:cNvGraphicFramePr>
            <a:graphicFrameLocks noGrp="1"/>
          </p:cNvGraphicFramePr>
          <p:nvPr>
            <p:ph idx="1"/>
            <p:extLst>
              <p:ext uri="{D42A27DB-BD31-4B8C-83A1-F6EECF244321}">
                <p14:modId xmlns:p14="http://schemas.microsoft.com/office/powerpoint/2010/main" val="3052949595"/>
              </p:ext>
            </p:extLst>
          </p:nvPr>
        </p:nvGraphicFramePr>
        <p:xfrm>
          <a:off x="304800" y="1371600"/>
          <a:ext cx="8001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9549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15106" y="1066800"/>
            <a:ext cx="4040188" cy="304801"/>
          </a:xfrm>
        </p:spPr>
        <p:txBody>
          <a:bodyPr/>
          <a:lstStyle/>
          <a:p>
            <a:r>
              <a:rPr lang="en-US" dirty="0" smtClean="0"/>
              <a:t>Sponsored Programs</a:t>
            </a:r>
            <a:endParaRPr lang="en-US" dirty="0"/>
          </a:p>
        </p:txBody>
      </p:sp>
      <p:sp>
        <p:nvSpPr>
          <p:cNvPr id="6" name="Title 5"/>
          <p:cNvSpPr>
            <a:spLocks noGrp="1"/>
          </p:cNvSpPr>
          <p:nvPr>
            <p:ph type="title"/>
          </p:nvPr>
        </p:nvSpPr>
        <p:spPr>
          <a:xfrm>
            <a:off x="457200" y="274638"/>
            <a:ext cx="8229600" cy="715962"/>
          </a:xfrm>
        </p:spPr>
        <p:txBody>
          <a:bodyPr>
            <a:normAutofit/>
          </a:bodyPr>
          <a:lstStyle/>
          <a:p>
            <a:r>
              <a:rPr lang="en-US" dirty="0" smtClean="0">
                <a:solidFill>
                  <a:schemeClr val="accent5"/>
                </a:solidFill>
              </a:rPr>
              <a:t>Key Areas for Review</a:t>
            </a:r>
            <a:endParaRPr lang="en-US" dirty="0">
              <a:solidFill>
                <a:schemeClr val="accent5"/>
              </a:solidFill>
            </a:endParaRPr>
          </a:p>
        </p:txBody>
      </p:sp>
      <p:sp>
        <p:nvSpPr>
          <p:cNvPr id="8" name="Text Placeholder 6"/>
          <p:cNvSpPr>
            <a:spLocks noGrp="1"/>
          </p:cNvSpPr>
          <p:nvPr>
            <p:ph type="body" idx="1"/>
          </p:nvPr>
        </p:nvSpPr>
        <p:spPr>
          <a:xfrm>
            <a:off x="181292" y="2544127"/>
            <a:ext cx="4040188" cy="304801"/>
          </a:xfrm>
        </p:spPr>
        <p:txBody>
          <a:bodyPr/>
          <a:lstStyle/>
          <a:p>
            <a:r>
              <a:rPr lang="en-US" dirty="0" smtClean="0"/>
              <a:t>Visa applicants &amp; Visitors</a:t>
            </a:r>
            <a:endParaRPr lang="en-US" dirty="0"/>
          </a:p>
        </p:txBody>
      </p:sp>
      <p:sp>
        <p:nvSpPr>
          <p:cNvPr id="14" name="Rectangle 13"/>
          <p:cNvSpPr/>
          <p:nvPr/>
        </p:nvSpPr>
        <p:spPr>
          <a:xfrm>
            <a:off x="381000" y="1371600"/>
            <a:ext cx="3810000" cy="1200329"/>
          </a:xfrm>
          <a:prstGeom prst="rect">
            <a:avLst/>
          </a:prstGeom>
        </p:spPr>
        <p:txBody>
          <a:bodyPr wrap="square">
            <a:spAutoFit/>
          </a:bodyPr>
          <a:lstStyle/>
          <a:p>
            <a:pPr marL="285750" indent="-285750">
              <a:buFont typeface="Arial" pitchFamily="34" charset="0"/>
              <a:buChar char="•"/>
            </a:pPr>
            <a:r>
              <a:rPr lang="en-US" dirty="0"/>
              <a:t>Military Proposals</a:t>
            </a:r>
          </a:p>
          <a:p>
            <a:pPr marL="285750" indent="-285750">
              <a:buFont typeface="Arial" pitchFamily="34" charset="0"/>
              <a:buChar char="•"/>
            </a:pPr>
            <a:r>
              <a:rPr lang="en-US" dirty="0" smtClean="0"/>
              <a:t>Funded Contracts, Grants</a:t>
            </a:r>
            <a:endParaRPr lang="en-US" dirty="0"/>
          </a:p>
          <a:p>
            <a:pPr marL="285750" indent="-285750">
              <a:buFont typeface="Arial" pitchFamily="34" charset="0"/>
              <a:buChar char="•"/>
            </a:pPr>
            <a:r>
              <a:rPr lang="en-US" dirty="0" smtClean="0"/>
              <a:t>SBIR, STTR &amp; DoD/NASA Flow-thru</a:t>
            </a:r>
            <a:endParaRPr lang="en-US" dirty="0"/>
          </a:p>
          <a:p>
            <a:pPr marL="285750" indent="-285750">
              <a:buFont typeface="Arial" pitchFamily="34" charset="0"/>
              <a:buChar char="•"/>
            </a:pPr>
            <a:r>
              <a:rPr lang="en-US" dirty="0"/>
              <a:t>Certain Non-sponsored </a:t>
            </a:r>
            <a:r>
              <a:rPr lang="en-US" dirty="0" smtClean="0"/>
              <a:t>activities</a:t>
            </a:r>
            <a:endParaRPr lang="en-US" dirty="0"/>
          </a:p>
        </p:txBody>
      </p:sp>
      <p:sp>
        <p:nvSpPr>
          <p:cNvPr id="15" name="Rectangle 14"/>
          <p:cNvSpPr/>
          <p:nvPr/>
        </p:nvSpPr>
        <p:spPr>
          <a:xfrm>
            <a:off x="381000" y="2761729"/>
            <a:ext cx="3810000" cy="923330"/>
          </a:xfrm>
          <a:prstGeom prst="rect">
            <a:avLst/>
          </a:prstGeom>
        </p:spPr>
        <p:txBody>
          <a:bodyPr wrap="square">
            <a:spAutoFit/>
          </a:bodyPr>
          <a:lstStyle/>
          <a:p>
            <a:pPr marL="285750" indent="-285750">
              <a:buFont typeface="Arial" pitchFamily="34" charset="0"/>
              <a:buChar char="•"/>
            </a:pPr>
            <a:r>
              <a:rPr lang="en-US" dirty="0"/>
              <a:t>H-1B</a:t>
            </a:r>
          </a:p>
          <a:p>
            <a:pPr marL="285750" indent="-285750">
              <a:buFont typeface="Arial" pitchFamily="34" charset="0"/>
              <a:buChar char="•"/>
            </a:pPr>
            <a:r>
              <a:rPr lang="en-US" dirty="0"/>
              <a:t>J-1</a:t>
            </a:r>
          </a:p>
          <a:p>
            <a:pPr marL="285750" indent="-285750">
              <a:buFont typeface="Arial" pitchFamily="34" charset="0"/>
              <a:buChar char="•"/>
            </a:pPr>
            <a:r>
              <a:rPr lang="en-US" dirty="0"/>
              <a:t>“Ghosts</a:t>
            </a:r>
            <a:r>
              <a:rPr lang="en-US" dirty="0" smtClean="0"/>
              <a:t>” </a:t>
            </a:r>
            <a:endParaRPr lang="en-US" dirty="0"/>
          </a:p>
        </p:txBody>
      </p:sp>
      <p:sp>
        <p:nvSpPr>
          <p:cNvPr id="17" name="Text Placeholder 6"/>
          <p:cNvSpPr>
            <a:spLocks noGrp="1"/>
          </p:cNvSpPr>
          <p:nvPr>
            <p:ph type="body" idx="1"/>
          </p:nvPr>
        </p:nvSpPr>
        <p:spPr>
          <a:xfrm>
            <a:off x="150812" y="3657599"/>
            <a:ext cx="4040188" cy="304801"/>
          </a:xfrm>
        </p:spPr>
        <p:txBody>
          <a:bodyPr/>
          <a:lstStyle/>
          <a:p>
            <a:r>
              <a:rPr lang="en-US" dirty="0" smtClean="0"/>
              <a:t>International Travel</a:t>
            </a:r>
            <a:endParaRPr lang="en-US" dirty="0"/>
          </a:p>
        </p:txBody>
      </p:sp>
      <p:sp>
        <p:nvSpPr>
          <p:cNvPr id="18" name="Rectangle 17"/>
          <p:cNvSpPr/>
          <p:nvPr/>
        </p:nvSpPr>
        <p:spPr>
          <a:xfrm>
            <a:off x="381000" y="3872727"/>
            <a:ext cx="3810000" cy="923330"/>
          </a:xfrm>
          <a:prstGeom prst="rect">
            <a:avLst/>
          </a:prstGeom>
        </p:spPr>
        <p:txBody>
          <a:bodyPr wrap="square">
            <a:spAutoFit/>
          </a:bodyPr>
          <a:lstStyle/>
          <a:p>
            <a:pPr marL="285750" indent="-285750">
              <a:buFont typeface="Arial" pitchFamily="34" charset="0"/>
              <a:buChar char="•"/>
            </a:pPr>
            <a:r>
              <a:rPr lang="en-US" dirty="0"/>
              <a:t> </a:t>
            </a:r>
            <a:r>
              <a:rPr lang="en-US" dirty="0" smtClean="0"/>
              <a:t>Certain Countries / Travel Warning</a:t>
            </a:r>
          </a:p>
          <a:p>
            <a:pPr marL="285750" indent="-285750">
              <a:buFont typeface="Arial" pitchFamily="34" charset="0"/>
              <a:buChar char="•"/>
            </a:pPr>
            <a:r>
              <a:rPr lang="en-US" dirty="0" smtClean="0"/>
              <a:t> Conferences</a:t>
            </a:r>
            <a:endParaRPr lang="en-US" dirty="0"/>
          </a:p>
          <a:p>
            <a:pPr marL="285750" indent="-285750">
              <a:buFont typeface="Arial" pitchFamily="34" charset="0"/>
              <a:buChar char="•"/>
            </a:pPr>
            <a:r>
              <a:rPr lang="en-US" dirty="0"/>
              <a:t> Intl Travel Committee</a:t>
            </a:r>
          </a:p>
        </p:txBody>
      </p:sp>
      <p:sp>
        <p:nvSpPr>
          <p:cNvPr id="19" name="Text Placeholder 6"/>
          <p:cNvSpPr>
            <a:spLocks noGrp="1"/>
          </p:cNvSpPr>
          <p:nvPr>
            <p:ph type="body" idx="1"/>
          </p:nvPr>
        </p:nvSpPr>
        <p:spPr>
          <a:xfrm>
            <a:off x="150812" y="4796057"/>
            <a:ext cx="4040188" cy="304801"/>
          </a:xfrm>
        </p:spPr>
        <p:txBody>
          <a:bodyPr/>
          <a:lstStyle/>
          <a:p>
            <a:r>
              <a:rPr lang="en-US" dirty="0" smtClean="0"/>
              <a:t>Equipment</a:t>
            </a:r>
            <a:endParaRPr lang="en-US" dirty="0"/>
          </a:p>
        </p:txBody>
      </p:sp>
      <p:sp>
        <p:nvSpPr>
          <p:cNvPr id="20" name="Rectangle 19"/>
          <p:cNvSpPr/>
          <p:nvPr/>
        </p:nvSpPr>
        <p:spPr>
          <a:xfrm>
            <a:off x="381000" y="5105400"/>
            <a:ext cx="3810000" cy="923330"/>
          </a:xfrm>
          <a:prstGeom prst="rect">
            <a:avLst/>
          </a:prstGeom>
        </p:spPr>
        <p:txBody>
          <a:bodyPr wrap="square">
            <a:spAutoFit/>
          </a:bodyPr>
          <a:lstStyle/>
          <a:p>
            <a:pPr marL="285750" indent="-285750">
              <a:buFont typeface="Arial" pitchFamily="34" charset="0"/>
              <a:buChar char="•"/>
            </a:pPr>
            <a:r>
              <a:rPr lang="en-US" dirty="0"/>
              <a:t>Vendors </a:t>
            </a:r>
          </a:p>
          <a:p>
            <a:pPr marL="285750" indent="-285750">
              <a:buFont typeface="Arial" pitchFamily="34" charset="0"/>
              <a:buChar char="•"/>
            </a:pPr>
            <a:r>
              <a:rPr lang="en-US" dirty="0" smtClean="0"/>
              <a:t>ITAR Equipment</a:t>
            </a:r>
          </a:p>
          <a:p>
            <a:pPr marL="285750" indent="-285750">
              <a:buFont typeface="Arial" pitchFamily="34" charset="0"/>
              <a:buChar char="•"/>
            </a:pPr>
            <a:r>
              <a:rPr lang="en-US" dirty="0" smtClean="0"/>
              <a:t>EAR Deemed Export Threshold </a:t>
            </a:r>
            <a:endParaRPr lang="en-US" dirty="0"/>
          </a:p>
        </p:txBody>
      </p:sp>
      <p:sp>
        <p:nvSpPr>
          <p:cNvPr id="21" name="Text Placeholder 6"/>
          <p:cNvSpPr>
            <a:spLocks noGrp="1"/>
          </p:cNvSpPr>
          <p:nvPr>
            <p:ph type="body" idx="1"/>
          </p:nvPr>
        </p:nvSpPr>
        <p:spPr>
          <a:xfrm>
            <a:off x="164880" y="6028730"/>
            <a:ext cx="4040188" cy="304801"/>
          </a:xfrm>
        </p:spPr>
        <p:txBody>
          <a:bodyPr/>
          <a:lstStyle/>
          <a:p>
            <a:r>
              <a:rPr lang="en-US" dirty="0" smtClean="0"/>
              <a:t>Collaborations</a:t>
            </a:r>
            <a:endParaRPr lang="en-US" dirty="0"/>
          </a:p>
        </p:txBody>
      </p:sp>
      <p:sp>
        <p:nvSpPr>
          <p:cNvPr id="22" name="Rectangle 21"/>
          <p:cNvSpPr/>
          <p:nvPr/>
        </p:nvSpPr>
        <p:spPr>
          <a:xfrm>
            <a:off x="152400" y="6324600"/>
            <a:ext cx="3810000" cy="369332"/>
          </a:xfrm>
          <a:prstGeom prst="rect">
            <a:avLst/>
          </a:prstGeom>
        </p:spPr>
        <p:txBody>
          <a:bodyPr wrap="square">
            <a:spAutoFit/>
          </a:bodyPr>
          <a:lstStyle/>
          <a:p>
            <a:pPr marL="285750" indent="-285750">
              <a:buFont typeface="Arial" pitchFamily="34" charset="0"/>
              <a:buChar char="•"/>
            </a:pPr>
            <a:r>
              <a:rPr lang="en-US" dirty="0"/>
              <a:t> MOU’s </a:t>
            </a:r>
            <a:r>
              <a:rPr lang="en-US" dirty="0" smtClean="0"/>
              <a:t>&amp; Foreign Collaborations</a:t>
            </a:r>
            <a:endParaRPr lang="en-US" dirty="0"/>
          </a:p>
        </p:txBody>
      </p:sp>
      <p:sp>
        <p:nvSpPr>
          <p:cNvPr id="23" name="Text Placeholder 6"/>
          <p:cNvSpPr>
            <a:spLocks noGrp="1"/>
          </p:cNvSpPr>
          <p:nvPr>
            <p:ph type="body" idx="1"/>
          </p:nvPr>
        </p:nvSpPr>
        <p:spPr>
          <a:xfrm>
            <a:off x="4648200" y="1066799"/>
            <a:ext cx="4040188" cy="304801"/>
          </a:xfrm>
        </p:spPr>
        <p:txBody>
          <a:bodyPr/>
          <a:lstStyle/>
          <a:p>
            <a:r>
              <a:rPr lang="en-US" dirty="0" smtClean="0"/>
              <a:t>Technology Transfer</a:t>
            </a:r>
            <a:endParaRPr lang="en-US" dirty="0"/>
          </a:p>
        </p:txBody>
      </p:sp>
      <p:sp>
        <p:nvSpPr>
          <p:cNvPr id="24" name="Text Placeholder 6"/>
          <p:cNvSpPr>
            <a:spLocks noGrp="1"/>
          </p:cNvSpPr>
          <p:nvPr>
            <p:ph type="body" idx="1"/>
          </p:nvPr>
        </p:nvSpPr>
        <p:spPr>
          <a:xfrm>
            <a:off x="4666957" y="1819363"/>
            <a:ext cx="4040188" cy="304801"/>
          </a:xfrm>
        </p:spPr>
        <p:txBody>
          <a:bodyPr/>
          <a:lstStyle/>
          <a:p>
            <a:r>
              <a:rPr lang="en-US" dirty="0" smtClean="0"/>
              <a:t>Suspicious contacts</a:t>
            </a:r>
            <a:endParaRPr lang="en-US" dirty="0"/>
          </a:p>
        </p:txBody>
      </p:sp>
      <p:sp>
        <p:nvSpPr>
          <p:cNvPr id="25" name="Text Placeholder 6"/>
          <p:cNvSpPr>
            <a:spLocks noGrp="1"/>
          </p:cNvSpPr>
          <p:nvPr>
            <p:ph type="body" idx="1"/>
          </p:nvPr>
        </p:nvSpPr>
        <p:spPr>
          <a:xfrm>
            <a:off x="4724400" y="4800600"/>
            <a:ext cx="4040188" cy="304801"/>
          </a:xfrm>
        </p:spPr>
        <p:txBody>
          <a:bodyPr/>
          <a:lstStyle/>
          <a:p>
            <a:r>
              <a:rPr lang="en-US" dirty="0" smtClean="0"/>
              <a:t>Licensing / tech control plans</a:t>
            </a:r>
            <a:endParaRPr lang="en-US" dirty="0"/>
          </a:p>
        </p:txBody>
      </p:sp>
      <p:sp>
        <p:nvSpPr>
          <p:cNvPr id="26" name="Text Placeholder 6"/>
          <p:cNvSpPr>
            <a:spLocks noGrp="1"/>
          </p:cNvSpPr>
          <p:nvPr>
            <p:ph type="body" idx="1"/>
          </p:nvPr>
        </p:nvSpPr>
        <p:spPr>
          <a:xfrm>
            <a:off x="4717159" y="3663942"/>
            <a:ext cx="4040188" cy="304801"/>
          </a:xfrm>
        </p:spPr>
        <p:txBody>
          <a:bodyPr/>
          <a:lstStyle/>
          <a:p>
            <a:r>
              <a:rPr lang="en-US" dirty="0" smtClean="0"/>
              <a:t>Regulation updated</a:t>
            </a:r>
            <a:endParaRPr lang="en-US" dirty="0"/>
          </a:p>
        </p:txBody>
      </p:sp>
      <p:sp>
        <p:nvSpPr>
          <p:cNvPr id="28" name="Rectangle 27"/>
          <p:cNvSpPr/>
          <p:nvPr/>
        </p:nvSpPr>
        <p:spPr>
          <a:xfrm>
            <a:off x="4876800" y="1371599"/>
            <a:ext cx="3810000" cy="369332"/>
          </a:xfrm>
          <a:prstGeom prst="rect">
            <a:avLst/>
          </a:prstGeom>
        </p:spPr>
        <p:txBody>
          <a:bodyPr wrap="square">
            <a:spAutoFit/>
          </a:bodyPr>
          <a:lstStyle/>
          <a:p>
            <a:pPr marL="285750" indent="-285750">
              <a:buFont typeface="Arial" pitchFamily="34" charset="0"/>
              <a:buChar char="•"/>
            </a:pPr>
            <a:r>
              <a:rPr lang="en-US" dirty="0" smtClean="0"/>
              <a:t>Patents / Secrecy Orders</a:t>
            </a:r>
            <a:endParaRPr lang="en-US" dirty="0"/>
          </a:p>
        </p:txBody>
      </p:sp>
      <p:sp>
        <p:nvSpPr>
          <p:cNvPr id="29" name="Rectangle 28"/>
          <p:cNvSpPr/>
          <p:nvPr/>
        </p:nvSpPr>
        <p:spPr>
          <a:xfrm>
            <a:off x="4913142" y="2156936"/>
            <a:ext cx="4002258" cy="1477328"/>
          </a:xfrm>
          <a:prstGeom prst="rect">
            <a:avLst/>
          </a:prstGeom>
        </p:spPr>
        <p:txBody>
          <a:bodyPr wrap="square">
            <a:spAutoFit/>
          </a:bodyPr>
          <a:lstStyle/>
          <a:p>
            <a:pPr marL="285750" indent="-285750">
              <a:buFont typeface="Arial" pitchFamily="34" charset="0"/>
              <a:buChar char="•"/>
            </a:pPr>
            <a:r>
              <a:rPr lang="en-US" dirty="0"/>
              <a:t>Unsolicited sponsorship requests</a:t>
            </a:r>
          </a:p>
          <a:p>
            <a:pPr marL="285750" indent="-285750">
              <a:buFont typeface="Arial" pitchFamily="34" charset="0"/>
              <a:buChar char="•"/>
            </a:pPr>
            <a:r>
              <a:rPr lang="en-US" dirty="0"/>
              <a:t>Filming requests</a:t>
            </a:r>
          </a:p>
          <a:p>
            <a:pPr marL="285750" indent="-285750">
              <a:buFont typeface="Arial" pitchFamily="34" charset="0"/>
              <a:buChar char="•"/>
            </a:pPr>
            <a:r>
              <a:rPr lang="en-US" dirty="0"/>
              <a:t>Invitations to foreign conferences</a:t>
            </a:r>
          </a:p>
          <a:p>
            <a:pPr marL="285750" indent="-285750">
              <a:buFont typeface="Arial" pitchFamily="34" charset="0"/>
              <a:buChar char="•"/>
            </a:pPr>
            <a:r>
              <a:rPr lang="en-US" dirty="0"/>
              <a:t>Misrepresentations of qualifications</a:t>
            </a:r>
          </a:p>
          <a:p>
            <a:pPr marL="285750" indent="-285750">
              <a:buFont typeface="Arial" pitchFamily="34" charset="0"/>
              <a:buChar char="•"/>
            </a:pPr>
            <a:r>
              <a:rPr lang="en-US" dirty="0"/>
              <a:t>Foreign large dollar donations</a:t>
            </a:r>
          </a:p>
        </p:txBody>
      </p:sp>
      <p:sp>
        <p:nvSpPr>
          <p:cNvPr id="30" name="Rectangle 29"/>
          <p:cNvSpPr/>
          <p:nvPr/>
        </p:nvSpPr>
        <p:spPr>
          <a:xfrm>
            <a:off x="4876800" y="3962400"/>
            <a:ext cx="3810000" cy="646331"/>
          </a:xfrm>
          <a:prstGeom prst="rect">
            <a:avLst/>
          </a:prstGeom>
        </p:spPr>
        <p:txBody>
          <a:bodyPr wrap="square">
            <a:spAutoFit/>
          </a:bodyPr>
          <a:lstStyle/>
          <a:p>
            <a:pPr marL="285750" indent="-285750">
              <a:buFont typeface="Arial" pitchFamily="34" charset="0"/>
              <a:buChar char="•"/>
            </a:pPr>
            <a:r>
              <a:rPr lang="en-US" dirty="0" smtClean="0"/>
              <a:t>Federal Register / GAO Reports</a:t>
            </a:r>
          </a:p>
          <a:p>
            <a:pPr marL="285750" indent="-285750">
              <a:buFont typeface="Arial" pitchFamily="34" charset="0"/>
              <a:buChar char="•"/>
            </a:pPr>
            <a:r>
              <a:rPr lang="en-US" dirty="0" smtClean="0"/>
              <a:t>Rule changes / </a:t>
            </a:r>
            <a:r>
              <a:rPr lang="en-US" dirty="0" err="1" smtClean="0"/>
              <a:t>Bartletts</a:t>
            </a:r>
            <a:endParaRPr lang="en-US" dirty="0"/>
          </a:p>
        </p:txBody>
      </p:sp>
      <p:sp>
        <p:nvSpPr>
          <p:cNvPr id="31" name="Rectangle 30"/>
          <p:cNvSpPr/>
          <p:nvPr/>
        </p:nvSpPr>
        <p:spPr>
          <a:xfrm>
            <a:off x="4953000" y="5029200"/>
            <a:ext cx="3810000" cy="923330"/>
          </a:xfrm>
          <a:prstGeom prst="rect">
            <a:avLst/>
          </a:prstGeom>
        </p:spPr>
        <p:txBody>
          <a:bodyPr wrap="square">
            <a:spAutoFit/>
          </a:bodyPr>
          <a:lstStyle/>
          <a:p>
            <a:pPr marL="285750" indent="-285750">
              <a:buFont typeface="Arial" pitchFamily="34" charset="0"/>
              <a:buChar char="•"/>
            </a:pPr>
            <a:r>
              <a:rPr lang="en-US" dirty="0"/>
              <a:t> Applications</a:t>
            </a:r>
          </a:p>
          <a:p>
            <a:pPr marL="285750" indent="-285750">
              <a:buFont typeface="Arial" pitchFamily="34" charset="0"/>
              <a:buChar char="•"/>
            </a:pPr>
            <a:r>
              <a:rPr lang="en-US" dirty="0"/>
              <a:t> Commodity Jurisdiction</a:t>
            </a:r>
          </a:p>
          <a:p>
            <a:pPr marL="285750" indent="-285750">
              <a:buFont typeface="Arial" pitchFamily="34" charset="0"/>
              <a:buChar char="•"/>
            </a:pPr>
            <a:r>
              <a:rPr lang="en-US" dirty="0"/>
              <a:t> Registrations</a:t>
            </a:r>
          </a:p>
        </p:txBody>
      </p:sp>
      <p:sp>
        <p:nvSpPr>
          <p:cNvPr id="32" name="Text Placeholder 6"/>
          <p:cNvSpPr>
            <a:spLocks noGrp="1"/>
          </p:cNvSpPr>
          <p:nvPr>
            <p:ph type="body" idx="1"/>
          </p:nvPr>
        </p:nvSpPr>
        <p:spPr>
          <a:xfrm>
            <a:off x="4779877" y="6016282"/>
            <a:ext cx="4040188" cy="304801"/>
          </a:xfrm>
        </p:spPr>
        <p:txBody>
          <a:bodyPr/>
          <a:lstStyle/>
          <a:p>
            <a:r>
              <a:rPr lang="en-US" dirty="0" smtClean="0"/>
              <a:t>Other</a:t>
            </a:r>
            <a:endParaRPr lang="en-US" dirty="0"/>
          </a:p>
        </p:txBody>
      </p:sp>
      <p:sp>
        <p:nvSpPr>
          <p:cNvPr id="33" name="Rectangle 32"/>
          <p:cNvSpPr/>
          <p:nvPr/>
        </p:nvSpPr>
        <p:spPr>
          <a:xfrm>
            <a:off x="4953000" y="6324600"/>
            <a:ext cx="3810000" cy="369332"/>
          </a:xfrm>
          <a:prstGeom prst="rect">
            <a:avLst/>
          </a:prstGeom>
        </p:spPr>
        <p:txBody>
          <a:bodyPr wrap="square">
            <a:spAutoFit/>
          </a:bodyPr>
          <a:lstStyle/>
          <a:p>
            <a:pPr marL="285750" indent="-285750">
              <a:buFont typeface="Arial" pitchFamily="34" charset="0"/>
              <a:buChar char="•"/>
            </a:pPr>
            <a:r>
              <a:rPr lang="en-US" dirty="0"/>
              <a:t> </a:t>
            </a:r>
            <a:r>
              <a:rPr lang="en-US" dirty="0" smtClean="0"/>
              <a:t>Agreements, NDA’s, Imports, Cert’s</a:t>
            </a:r>
            <a:endParaRPr lang="en-US" dirty="0"/>
          </a:p>
        </p:txBody>
      </p:sp>
    </p:spTree>
    <p:extLst>
      <p:ext uri="{BB962C8B-B14F-4D97-AF65-F5344CB8AC3E}">
        <p14:creationId xmlns:p14="http://schemas.microsoft.com/office/powerpoint/2010/main" val="11757881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9"/>
          <p:cNvSpPr>
            <a:spLocks noChangeArrowheads="1"/>
          </p:cNvSpPr>
          <p:nvPr/>
        </p:nvSpPr>
        <p:spPr bwMode="auto">
          <a:xfrm>
            <a:off x="1734402" y="1295583"/>
            <a:ext cx="5153025" cy="4847043"/>
          </a:xfrm>
          <a:prstGeom prst="ellipse">
            <a:avLst/>
          </a:prstGeom>
          <a:solidFill>
            <a:schemeClr val="bg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AutoShape 48"/>
          <p:cNvSpPr>
            <a:spLocks noChangeShapeType="1"/>
          </p:cNvSpPr>
          <p:nvPr/>
        </p:nvSpPr>
        <p:spPr bwMode="auto">
          <a:xfrm>
            <a:off x="4305125" y="1291226"/>
            <a:ext cx="0" cy="4851400"/>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AutoShape 47"/>
          <p:cNvSpPr>
            <a:spLocks noChangeShapeType="1"/>
          </p:cNvSpPr>
          <p:nvPr/>
        </p:nvSpPr>
        <p:spPr bwMode="auto">
          <a:xfrm>
            <a:off x="2475511" y="2008661"/>
            <a:ext cx="3673123" cy="3434684"/>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AutoShape 46"/>
          <p:cNvSpPr>
            <a:spLocks noChangeShapeType="1"/>
          </p:cNvSpPr>
          <p:nvPr/>
        </p:nvSpPr>
        <p:spPr bwMode="auto">
          <a:xfrm flipH="1">
            <a:off x="2498671" y="1981793"/>
            <a:ext cx="3661543" cy="3450659"/>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45"/>
          <p:cNvSpPr>
            <a:spLocks noChangeArrowheads="1"/>
          </p:cNvSpPr>
          <p:nvPr/>
        </p:nvSpPr>
        <p:spPr bwMode="auto">
          <a:xfrm>
            <a:off x="3147142" y="2635327"/>
            <a:ext cx="2315966" cy="217844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Box 44"/>
          <p:cNvSpPr txBox="1">
            <a:spLocks noChangeArrowheads="1"/>
          </p:cNvSpPr>
          <p:nvPr/>
        </p:nvSpPr>
        <p:spPr bwMode="auto">
          <a:xfrm>
            <a:off x="4269108" y="1877812"/>
            <a:ext cx="1491482" cy="646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outerShdw blurRad="38100" dist="38100" dir="2700000" algn="tl">
                    <a:srgbClr val="C0C0C0"/>
                  </a:outerShdw>
                </a:effectLst>
                <a:latin typeface="Calibri" pitchFamily="34" charset="0"/>
                <a:ea typeface="Calibri" pitchFamily="34" charset="0"/>
                <a:cs typeface="Times New Roman" pitchFamily="18" charset="0"/>
              </a:rPr>
              <a:t>1</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Review General</a:t>
            </a:r>
            <a:r>
              <a:rPr kumimoji="0" lang="en-US" sz="1100" b="1" i="0" u="none" strike="noStrike" cap="none" normalizeH="0" dirty="0" smtClean="0">
                <a:ln>
                  <a:noFill/>
                </a:ln>
                <a:effectLst/>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sz="1100" b="1" baseline="0" dirty="0" smtClean="0">
                <a:latin typeface="Calibri" pitchFamily="34" charset="0"/>
                <a:cs typeface="Times New Roman" pitchFamily="18" charset="0"/>
              </a:rPr>
              <a:t>Technologies</a:t>
            </a:r>
            <a:endParaRPr kumimoji="0" lang="en-US" sz="1800" b="0" i="0" u="none" strike="noStrike" cap="none" normalizeH="0" baseline="0" dirty="0" smtClean="0">
              <a:ln>
                <a:noFill/>
              </a:ln>
              <a:effectLst/>
              <a:latin typeface="Arial" pitchFamily="34" charset="0"/>
              <a:cs typeface="Arial" pitchFamily="34" charset="0"/>
            </a:endParaRPr>
          </a:p>
        </p:txBody>
      </p:sp>
      <p:sp>
        <p:nvSpPr>
          <p:cNvPr id="10" name="Text Box 43"/>
          <p:cNvSpPr txBox="1">
            <a:spLocks noChangeArrowheads="1"/>
          </p:cNvSpPr>
          <p:nvPr/>
        </p:nvSpPr>
        <p:spPr bwMode="auto">
          <a:xfrm>
            <a:off x="5414473" y="2328166"/>
            <a:ext cx="1491482" cy="815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outerShdw blurRad="38100" dist="38100" dir="2700000" algn="tl">
                    <a:srgbClr val="C0C0C0"/>
                  </a:outerShdw>
                </a:effectLst>
                <a:latin typeface="Calibri" pitchFamily="34" charset="0"/>
                <a:ea typeface="Calibri" pitchFamily="34" charset="0"/>
                <a:cs typeface="Times New Roman" pitchFamily="18" charset="0"/>
              </a:rPr>
              <a:t>2</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Fundamental Research vs. Deemed Export</a:t>
            </a:r>
            <a:endParaRPr kumimoji="0" lang="en-US" sz="1800" b="0" i="0" u="none" strike="noStrike" cap="none" normalizeH="0" baseline="0" dirty="0" smtClean="0">
              <a:ln>
                <a:noFill/>
              </a:ln>
              <a:effectLst/>
              <a:latin typeface="Arial" pitchFamily="34" charset="0"/>
              <a:cs typeface="Arial" pitchFamily="34" charset="0"/>
            </a:endParaRPr>
          </a:p>
        </p:txBody>
      </p:sp>
      <p:sp>
        <p:nvSpPr>
          <p:cNvPr id="11" name="Text Box 42"/>
          <p:cNvSpPr txBox="1">
            <a:spLocks noChangeArrowheads="1"/>
          </p:cNvSpPr>
          <p:nvPr/>
        </p:nvSpPr>
        <p:spPr bwMode="auto">
          <a:xfrm>
            <a:off x="5256987" y="3789904"/>
            <a:ext cx="1491482"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outerShdw blurRad="38100" dist="38100" dir="2700000" algn="tl">
                    <a:srgbClr val="C0C0C0"/>
                  </a:outerShdw>
                </a:effectLst>
                <a:latin typeface="Calibri" pitchFamily="34" charset="0"/>
                <a:ea typeface="Calibri" pitchFamily="34" charset="0"/>
                <a:cs typeface="Times New Roman" pitchFamily="18" charset="0"/>
              </a:rPr>
              <a:t>3</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Physical Exports</a:t>
            </a:r>
            <a:endParaRPr kumimoji="0" lang="en-US" sz="1800" b="0" i="0" u="none" strike="noStrike" cap="none" normalizeH="0" baseline="0" dirty="0" smtClean="0">
              <a:ln>
                <a:noFill/>
              </a:ln>
              <a:effectLst/>
              <a:latin typeface="Arial" pitchFamily="34" charset="0"/>
              <a:cs typeface="Arial" pitchFamily="34" charset="0"/>
            </a:endParaRPr>
          </a:p>
        </p:txBody>
      </p:sp>
      <p:sp>
        <p:nvSpPr>
          <p:cNvPr id="12" name="Text Box 41"/>
          <p:cNvSpPr txBox="1">
            <a:spLocks noChangeArrowheads="1"/>
          </p:cNvSpPr>
          <p:nvPr/>
        </p:nvSpPr>
        <p:spPr bwMode="auto">
          <a:xfrm>
            <a:off x="4207854" y="4776740"/>
            <a:ext cx="1491482" cy="815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outerShdw blurRad="38100" dist="38100" dir="2700000" algn="tl">
                    <a:srgbClr val="C0C0C0"/>
                  </a:outerShdw>
                </a:effectLst>
                <a:latin typeface="Calibri" pitchFamily="34" charset="0"/>
                <a:ea typeface="Calibri" pitchFamily="34" charset="0"/>
                <a:cs typeface="Times New Roman" pitchFamily="18" charset="0"/>
              </a:rPr>
              <a:t>4</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Foreign Travel, Collaboration, or</a:t>
            </a:r>
            <a:r>
              <a:rPr kumimoji="0" lang="en-US" sz="1100" b="1" i="0" u="none" strike="noStrike" cap="none" normalizeH="0" dirty="0" smtClean="0">
                <a:ln>
                  <a:noFill/>
                </a:ln>
                <a:effectLst/>
                <a:latin typeface="Calibri" pitchFamily="34" charset="0"/>
                <a:ea typeface="Calibri" pitchFamily="34" charset="0"/>
                <a:cs typeface="Times New Roman" pitchFamily="18" charset="0"/>
              </a:rPr>
              <a:t> Sponsor</a:t>
            </a:r>
            <a:endParaRPr kumimoji="0" lang="en-US" sz="1800" b="0" i="0" u="none" strike="noStrike" cap="none" normalizeH="0" baseline="0" dirty="0" smtClean="0">
              <a:ln>
                <a:noFill/>
              </a:ln>
              <a:effectLst/>
              <a:latin typeface="Arial" pitchFamily="34" charset="0"/>
              <a:cs typeface="Arial" pitchFamily="34" charset="0"/>
            </a:endParaRPr>
          </a:p>
        </p:txBody>
      </p:sp>
      <p:sp>
        <p:nvSpPr>
          <p:cNvPr id="13" name="Text Box 40"/>
          <p:cNvSpPr txBox="1">
            <a:spLocks noChangeArrowheads="1"/>
          </p:cNvSpPr>
          <p:nvPr/>
        </p:nvSpPr>
        <p:spPr bwMode="auto">
          <a:xfrm>
            <a:off x="2762189" y="4895813"/>
            <a:ext cx="1491482"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outerShdw blurRad="38100" dist="38100" dir="2700000" algn="tl">
                    <a:srgbClr val="C0C0C0"/>
                  </a:outerShdw>
                </a:effectLst>
                <a:latin typeface="Calibri" pitchFamily="34" charset="0"/>
                <a:ea typeface="Calibri" pitchFamily="34" charset="0"/>
                <a:cs typeface="Times New Roman" pitchFamily="18" charset="0"/>
              </a:rPr>
              <a:t>5</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Military Research</a:t>
            </a:r>
            <a:endParaRPr kumimoji="0" lang="en-US" sz="1800" b="0" i="0" u="none" strike="noStrike" cap="none" normalizeH="0" baseline="0" dirty="0" smtClean="0">
              <a:ln>
                <a:noFill/>
              </a:ln>
              <a:effectLst/>
              <a:latin typeface="Arial" pitchFamily="34" charset="0"/>
              <a:cs typeface="Arial" pitchFamily="34" charset="0"/>
            </a:endParaRPr>
          </a:p>
        </p:txBody>
      </p:sp>
      <p:sp>
        <p:nvSpPr>
          <p:cNvPr id="14" name="Text Box 39"/>
          <p:cNvSpPr txBox="1">
            <a:spLocks noChangeArrowheads="1"/>
          </p:cNvSpPr>
          <p:nvPr/>
        </p:nvSpPr>
        <p:spPr bwMode="auto">
          <a:xfrm>
            <a:off x="2016448" y="4017552"/>
            <a:ext cx="1491482"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outerShdw blurRad="38100" dist="38100" dir="2700000" algn="tl">
                    <a:srgbClr val="C0C0C0"/>
                  </a:outerShdw>
                </a:effectLst>
                <a:latin typeface="Calibri" pitchFamily="34" charset="0"/>
                <a:ea typeface="Calibri" pitchFamily="34" charset="0"/>
                <a:cs typeface="Times New Roman" pitchFamily="18" charset="0"/>
              </a:rPr>
              <a:t>6</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Contractual Issues</a:t>
            </a:r>
            <a:endParaRPr kumimoji="0" lang="en-US" sz="1800" b="0" i="0" u="none" strike="noStrike" cap="none" normalizeH="0" baseline="0" dirty="0" smtClean="0">
              <a:ln>
                <a:noFill/>
              </a:ln>
              <a:effectLst/>
              <a:latin typeface="Arial" pitchFamily="34" charset="0"/>
              <a:cs typeface="Arial" pitchFamily="34" charset="0"/>
            </a:endParaRPr>
          </a:p>
        </p:txBody>
      </p:sp>
      <p:sp>
        <p:nvSpPr>
          <p:cNvPr id="15" name="Text Box 38"/>
          <p:cNvSpPr txBox="1">
            <a:spLocks noChangeArrowheads="1"/>
          </p:cNvSpPr>
          <p:nvPr/>
        </p:nvSpPr>
        <p:spPr bwMode="auto">
          <a:xfrm>
            <a:off x="1840158" y="2396787"/>
            <a:ext cx="1491482"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outerShdw blurRad="38100" dist="38100" dir="2700000" algn="tl">
                    <a:srgbClr val="C0C0C0"/>
                  </a:outerShdw>
                </a:effectLst>
                <a:latin typeface="Calibri" pitchFamily="34" charset="0"/>
                <a:ea typeface="Calibri" pitchFamily="34" charset="0"/>
                <a:cs typeface="Times New Roman" pitchFamily="18" charset="0"/>
              </a:rPr>
              <a:t>7</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Clauses</a:t>
            </a:r>
            <a:endParaRPr kumimoji="0" lang="en-US" sz="1800" b="0" i="0" u="none" strike="noStrike" cap="none" normalizeH="0" baseline="0" dirty="0" smtClean="0">
              <a:ln>
                <a:noFill/>
              </a:ln>
              <a:effectLst/>
              <a:latin typeface="Arial" pitchFamily="34" charset="0"/>
              <a:cs typeface="Arial" pitchFamily="34" charset="0"/>
            </a:endParaRPr>
          </a:p>
        </p:txBody>
      </p:sp>
      <p:sp>
        <p:nvSpPr>
          <p:cNvPr id="16" name="Text Box 37"/>
          <p:cNvSpPr txBox="1">
            <a:spLocks noChangeArrowheads="1"/>
          </p:cNvSpPr>
          <p:nvPr/>
        </p:nvSpPr>
        <p:spPr bwMode="auto">
          <a:xfrm>
            <a:off x="3153521" y="2045695"/>
            <a:ext cx="1058397"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outerShdw blurRad="38100" dist="38100" dir="2700000" algn="tl">
                    <a:srgbClr val="C0C0C0"/>
                  </a:outerShdw>
                </a:effectLst>
                <a:latin typeface="Calibri" pitchFamily="34" charset="0"/>
                <a:ea typeface="Calibri" pitchFamily="34" charset="0"/>
                <a:cs typeface="Times New Roman" pitchFamily="18" charset="0"/>
              </a:rPr>
              <a:t> 8</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100" b="1" dirty="0" smtClean="0">
                <a:latin typeface="Calibri" pitchFamily="34" charset="0"/>
                <a:ea typeface="Calibri" pitchFamily="34" charset="0"/>
                <a:cs typeface="Times New Roman" pitchFamily="18" charset="0"/>
              </a:rPr>
              <a:t>Agreements</a:t>
            </a:r>
            <a:endParaRPr kumimoji="0" lang="en-US" sz="1800" b="0" i="0" u="none" strike="noStrike" cap="none" normalizeH="0" baseline="0" dirty="0" smtClean="0">
              <a:ln>
                <a:noFill/>
              </a:ln>
              <a:effectLst/>
              <a:latin typeface="Arial" pitchFamily="34" charset="0"/>
              <a:cs typeface="Arial" pitchFamily="34" charset="0"/>
            </a:endParaRPr>
          </a:p>
        </p:txBody>
      </p:sp>
      <p:sp>
        <p:nvSpPr>
          <p:cNvPr id="17" name="AutoShape 36"/>
          <p:cNvSpPr>
            <a:spLocks noChangeShapeType="1"/>
          </p:cNvSpPr>
          <p:nvPr/>
        </p:nvSpPr>
        <p:spPr bwMode="auto">
          <a:xfrm>
            <a:off x="1734402" y="3724551"/>
            <a:ext cx="5153025" cy="726"/>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itle 5"/>
          <p:cNvSpPr txBox="1">
            <a:spLocks/>
          </p:cNvSpPr>
          <p:nvPr/>
        </p:nvSpPr>
        <p:spPr>
          <a:xfrm>
            <a:off x="457200" y="274638"/>
            <a:ext cx="8229600" cy="715962"/>
          </a:xfrm>
          <a:prstGeom prst="rect">
            <a:avLst/>
          </a:prstGeom>
        </p:spPr>
        <p:txBody>
          <a:bodyP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dirty="0" smtClean="0">
                <a:solidFill>
                  <a:srgbClr val="FFC000"/>
                </a:solidFill>
              </a:rPr>
              <a:t>Identifying Export Controlled Research</a:t>
            </a:r>
            <a:endParaRPr lang="en-US" dirty="0">
              <a:solidFill>
                <a:srgbClr val="FFC000"/>
              </a:solidFill>
            </a:endParaRPr>
          </a:p>
        </p:txBody>
      </p:sp>
      <p:sp>
        <p:nvSpPr>
          <p:cNvPr id="20" name="TextBox 19"/>
          <p:cNvSpPr txBox="1"/>
          <p:nvPr/>
        </p:nvSpPr>
        <p:spPr>
          <a:xfrm>
            <a:off x="4388996" y="5592205"/>
            <a:ext cx="2667000" cy="830997"/>
          </a:xfrm>
          <a:prstGeom prst="rect">
            <a:avLst/>
          </a:prstGeom>
          <a:noFill/>
        </p:spPr>
        <p:txBody>
          <a:bodyPr wrap="square" rtlCol="0">
            <a:spAutoFit/>
          </a:bodyPr>
          <a:lstStyle/>
          <a:p>
            <a:pPr algn="l">
              <a:buNone/>
            </a:pPr>
            <a:r>
              <a:rPr lang="en-US" sz="1200" b="1" dirty="0" smtClean="0">
                <a:solidFill>
                  <a:srgbClr val="FFFF00"/>
                </a:solidFill>
                <a:latin typeface="+mj-lt"/>
              </a:rPr>
              <a:t>- </a:t>
            </a:r>
            <a:r>
              <a:rPr lang="en-US" sz="1200" b="1" dirty="0" smtClean="0">
                <a:solidFill>
                  <a:schemeClr val="accent4">
                    <a:lumMod val="50000"/>
                  </a:schemeClr>
                </a:solidFill>
                <a:latin typeface="+mj-lt"/>
              </a:rPr>
              <a:t>Certain Foreign Nationals or Foreign Entity Collaboration, particular Denied Entity</a:t>
            </a:r>
          </a:p>
          <a:p>
            <a:pPr algn="l">
              <a:buNone/>
            </a:pPr>
            <a:r>
              <a:rPr lang="en-US" sz="1200" b="1" dirty="0" smtClean="0">
                <a:solidFill>
                  <a:schemeClr val="accent4">
                    <a:lumMod val="50000"/>
                  </a:schemeClr>
                </a:solidFill>
                <a:latin typeface="+mj-lt"/>
              </a:rPr>
              <a:t>- Embargoed / sanctioned countries</a:t>
            </a:r>
            <a:endParaRPr lang="en-US" sz="1200" b="1" dirty="0">
              <a:solidFill>
                <a:schemeClr val="accent4">
                  <a:lumMod val="50000"/>
                </a:schemeClr>
              </a:solidFill>
              <a:latin typeface="+mj-lt"/>
            </a:endParaRPr>
          </a:p>
        </p:txBody>
      </p:sp>
      <p:sp>
        <p:nvSpPr>
          <p:cNvPr id="19" name="TextBox 18"/>
          <p:cNvSpPr txBox="1"/>
          <p:nvPr/>
        </p:nvSpPr>
        <p:spPr>
          <a:xfrm>
            <a:off x="4459834" y="1337188"/>
            <a:ext cx="2667000" cy="646331"/>
          </a:xfrm>
          <a:prstGeom prst="rect">
            <a:avLst/>
          </a:prstGeom>
          <a:noFill/>
        </p:spPr>
        <p:txBody>
          <a:bodyPr wrap="square" rtlCol="0">
            <a:spAutoFit/>
          </a:bodyPr>
          <a:lstStyle/>
          <a:p>
            <a:pPr algn="l">
              <a:buNone/>
            </a:pPr>
            <a:r>
              <a:rPr lang="en-US" sz="1200" b="1" dirty="0" smtClean="0">
                <a:solidFill>
                  <a:srgbClr val="FFFF00"/>
                </a:solidFill>
                <a:latin typeface="+mj-lt"/>
              </a:rPr>
              <a:t>- </a:t>
            </a:r>
            <a:r>
              <a:rPr lang="en-US" sz="1200" b="1" dirty="0" smtClean="0">
                <a:solidFill>
                  <a:schemeClr val="accent4">
                    <a:lumMod val="50000"/>
                  </a:schemeClr>
                </a:solidFill>
                <a:latin typeface="+mj-lt"/>
              </a:rPr>
              <a:t>Science &amp; Engineering</a:t>
            </a:r>
          </a:p>
          <a:p>
            <a:pPr marL="171450" indent="-171450" algn="l">
              <a:buFontTx/>
              <a:buChar char="-"/>
            </a:pPr>
            <a:r>
              <a:rPr lang="en-US" sz="1200" b="1" dirty="0" smtClean="0">
                <a:solidFill>
                  <a:schemeClr val="accent4">
                    <a:lumMod val="50000"/>
                  </a:schemeClr>
                </a:solidFill>
                <a:latin typeface="+mj-lt"/>
              </a:rPr>
              <a:t>EAR or ITAR (recruit PI for this!!)</a:t>
            </a:r>
          </a:p>
          <a:p>
            <a:pPr marL="171450" indent="-171450" algn="l">
              <a:buFontTx/>
              <a:buChar char="-"/>
            </a:pPr>
            <a:r>
              <a:rPr lang="en-US" sz="1200" b="1" dirty="0" smtClean="0">
                <a:solidFill>
                  <a:schemeClr val="accent4">
                    <a:lumMod val="50000"/>
                  </a:schemeClr>
                </a:solidFill>
                <a:latin typeface="+mj-lt"/>
              </a:rPr>
              <a:t>CFDA Number </a:t>
            </a:r>
            <a:endParaRPr lang="en-US" sz="1200" b="1" dirty="0">
              <a:solidFill>
                <a:schemeClr val="accent4">
                  <a:lumMod val="50000"/>
                </a:schemeClr>
              </a:solidFill>
              <a:latin typeface="+mj-lt"/>
            </a:endParaRPr>
          </a:p>
        </p:txBody>
      </p:sp>
      <p:sp>
        <p:nvSpPr>
          <p:cNvPr id="21" name="TextBox 20"/>
          <p:cNvSpPr txBox="1"/>
          <p:nvPr/>
        </p:nvSpPr>
        <p:spPr>
          <a:xfrm>
            <a:off x="1618825" y="1776863"/>
            <a:ext cx="2667000" cy="461665"/>
          </a:xfrm>
          <a:prstGeom prst="rect">
            <a:avLst/>
          </a:prstGeom>
          <a:noFill/>
        </p:spPr>
        <p:txBody>
          <a:bodyPr wrap="square" rtlCol="0">
            <a:spAutoFit/>
          </a:bodyPr>
          <a:lstStyle/>
          <a:p>
            <a:pPr algn="r">
              <a:buNone/>
            </a:pPr>
            <a:r>
              <a:rPr lang="en-US" sz="1200" b="1" dirty="0" smtClean="0">
                <a:solidFill>
                  <a:schemeClr val="accent4">
                    <a:lumMod val="50000"/>
                  </a:schemeClr>
                </a:solidFill>
                <a:latin typeface="+mj-lt"/>
              </a:rPr>
              <a:t>MTA, NDA, PIA, MOU</a:t>
            </a:r>
          </a:p>
          <a:p>
            <a:pPr algn="r">
              <a:buNone/>
            </a:pPr>
            <a:endParaRPr lang="en-US" sz="1200" b="1" dirty="0">
              <a:solidFill>
                <a:srgbClr val="FFFF00"/>
              </a:solidFill>
              <a:latin typeface="+mj-lt"/>
            </a:endParaRPr>
          </a:p>
        </p:txBody>
      </p:sp>
      <p:sp>
        <p:nvSpPr>
          <p:cNvPr id="22" name="TextBox 21"/>
          <p:cNvSpPr txBox="1"/>
          <p:nvPr/>
        </p:nvSpPr>
        <p:spPr>
          <a:xfrm>
            <a:off x="5470249" y="3091712"/>
            <a:ext cx="2667000" cy="646331"/>
          </a:xfrm>
          <a:prstGeom prst="rect">
            <a:avLst/>
          </a:prstGeom>
          <a:noFill/>
        </p:spPr>
        <p:txBody>
          <a:bodyPr wrap="square" rtlCol="0">
            <a:spAutoFit/>
          </a:bodyPr>
          <a:lstStyle/>
          <a:p>
            <a:pPr marL="171450" indent="-171450" algn="l">
              <a:buFontTx/>
              <a:buChar char="-"/>
            </a:pPr>
            <a:r>
              <a:rPr lang="en-US" sz="1200" b="1" dirty="0" smtClean="0">
                <a:solidFill>
                  <a:schemeClr val="accent4">
                    <a:lumMod val="50000"/>
                  </a:schemeClr>
                </a:solidFill>
                <a:latin typeface="+mj-lt"/>
              </a:rPr>
              <a:t>“Development, production or use” threshold </a:t>
            </a:r>
          </a:p>
          <a:p>
            <a:pPr marL="171450" indent="-171450" algn="l">
              <a:buFontTx/>
              <a:buChar char="-"/>
            </a:pPr>
            <a:r>
              <a:rPr lang="en-US" sz="1200" b="1" dirty="0" smtClean="0">
                <a:solidFill>
                  <a:schemeClr val="accent4">
                    <a:lumMod val="50000"/>
                  </a:schemeClr>
                </a:solidFill>
                <a:latin typeface="+mj-lt"/>
              </a:rPr>
              <a:t>Educational, Public Domain, FR</a:t>
            </a:r>
            <a:r>
              <a:rPr lang="en-US" sz="1200" b="1" dirty="0" smtClean="0">
                <a:solidFill>
                  <a:srgbClr val="FFFF00"/>
                </a:solidFill>
                <a:latin typeface="+mj-lt"/>
              </a:rPr>
              <a:t>E </a:t>
            </a:r>
            <a:endParaRPr lang="en-US" sz="1200" b="1" dirty="0">
              <a:solidFill>
                <a:srgbClr val="FFFF00"/>
              </a:solidFill>
              <a:latin typeface="+mj-lt"/>
            </a:endParaRPr>
          </a:p>
        </p:txBody>
      </p:sp>
      <p:sp>
        <p:nvSpPr>
          <p:cNvPr id="23" name="TextBox 22"/>
          <p:cNvSpPr txBox="1"/>
          <p:nvPr/>
        </p:nvSpPr>
        <p:spPr>
          <a:xfrm>
            <a:off x="5699336" y="4256092"/>
            <a:ext cx="2667000" cy="830997"/>
          </a:xfrm>
          <a:prstGeom prst="rect">
            <a:avLst/>
          </a:prstGeom>
          <a:noFill/>
        </p:spPr>
        <p:txBody>
          <a:bodyPr wrap="square" rtlCol="0">
            <a:spAutoFit/>
          </a:bodyPr>
          <a:lstStyle/>
          <a:p>
            <a:pPr marL="171450" indent="-171450" algn="l">
              <a:buFontTx/>
              <a:buChar char="-"/>
            </a:pPr>
            <a:r>
              <a:rPr lang="en-US" sz="1200" b="1" dirty="0" smtClean="0">
                <a:solidFill>
                  <a:schemeClr val="accent4">
                    <a:lumMod val="50000"/>
                  </a:schemeClr>
                </a:solidFill>
                <a:latin typeface="+mj-lt"/>
              </a:rPr>
              <a:t>What, </a:t>
            </a:r>
          </a:p>
          <a:p>
            <a:pPr marL="171450" indent="-171450" algn="l">
              <a:buFontTx/>
              <a:buChar char="-"/>
            </a:pPr>
            <a:r>
              <a:rPr lang="en-US" sz="1200" b="1" dirty="0" smtClean="0">
                <a:solidFill>
                  <a:schemeClr val="accent4">
                    <a:lumMod val="50000"/>
                  </a:schemeClr>
                </a:solidFill>
                <a:latin typeface="+mj-lt"/>
              </a:rPr>
              <a:t>Where, </a:t>
            </a:r>
          </a:p>
          <a:p>
            <a:pPr marL="171450" indent="-171450" algn="l">
              <a:buFontTx/>
              <a:buChar char="-"/>
            </a:pPr>
            <a:r>
              <a:rPr lang="en-US" sz="1200" b="1" dirty="0" smtClean="0">
                <a:solidFill>
                  <a:schemeClr val="accent4">
                    <a:lumMod val="50000"/>
                  </a:schemeClr>
                </a:solidFill>
                <a:latin typeface="+mj-lt"/>
              </a:rPr>
              <a:t>Who </a:t>
            </a:r>
          </a:p>
          <a:p>
            <a:pPr marL="171450" indent="-171450" algn="l">
              <a:buFontTx/>
              <a:buChar char="-"/>
            </a:pPr>
            <a:r>
              <a:rPr lang="en-US" sz="1200" b="1" dirty="0" smtClean="0">
                <a:solidFill>
                  <a:schemeClr val="accent4">
                    <a:lumMod val="50000"/>
                  </a:schemeClr>
                </a:solidFill>
                <a:latin typeface="+mj-lt"/>
              </a:rPr>
              <a:t>Use</a:t>
            </a:r>
            <a:endParaRPr lang="en-US" sz="1200" b="1" dirty="0">
              <a:solidFill>
                <a:schemeClr val="accent4">
                  <a:lumMod val="50000"/>
                </a:schemeClr>
              </a:solidFill>
              <a:latin typeface="+mj-lt"/>
            </a:endParaRPr>
          </a:p>
        </p:txBody>
      </p:sp>
      <p:sp>
        <p:nvSpPr>
          <p:cNvPr id="24" name="TextBox 23"/>
          <p:cNvSpPr txBox="1"/>
          <p:nvPr/>
        </p:nvSpPr>
        <p:spPr>
          <a:xfrm>
            <a:off x="1295400" y="5345369"/>
            <a:ext cx="2933578" cy="1015663"/>
          </a:xfrm>
          <a:prstGeom prst="rect">
            <a:avLst/>
          </a:prstGeom>
          <a:noFill/>
        </p:spPr>
        <p:txBody>
          <a:bodyPr wrap="square" rtlCol="0">
            <a:spAutoFit/>
          </a:bodyPr>
          <a:lstStyle/>
          <a:p>
            <a:pPr marL="171450" indent="-171450" algn="r">
              <a:buFontTx/>
              <a:buChar char="-"/>
            </a:pPr>
            <a:r>
              <a:rPr lang="en-US" sz="1200" b="1" dirty="0" smtClean="0">
                <a:solidFill>
                  <a:schemeClr val="accent4">
                    <a:lumMod val="50000"/>
                  </a:schemeClr>
                </a:solidFill>
                <a:latin typeface="+mj-lt"/>
              </a:rPr>
              <a:t>SBIR, STTR, Flow-thru</a:t>
            </a:r>
          </a:p>
          <a:p>
            <a:pPr marL="171450" indent="-171450" algn="r">
              <a:buFontTx/>
              <a:buChar char="-"/>
            </a:pPr>
            <a:r>
              <a:rPr lang="en-US" sz="1200" b="1" dirty="0" smtClean="0">
                <a:solidFill>
                  <a:schemeClr val="accent4">
                    <a:lumMod val="50000"/>
                  </a:schemeClr>
                </a:solidFill>
                <a:latin typeface="+mj-lt"/>
              </a:rPr>
              <a:t>NASA, DOE, Other</a:t>
            </a:r>
          </a:p>
          <a:p>
            <a:pPr marL="171450" indent="-171450" algn="r">
              <a:buFontTx/>
              <a:buChar char="-"/>
            </a:pPr>
            <a:r>
              <a:rPr lang="en-US" sz="1200" b="1" dirty="0" smtClean="0">
                <a:solidFill>
                  <a:schemeClr val="accent4">
                    <a:lumMod val="50000"/>
                  </a:schemeClr>
                </a:solidFill>
                <a:latin typeface="+mj-lt"/>
              </a:rPr>
              <a:t>Specifically designed, modified, configured or adapted for military use</a:t>
            </a:r>
          </a:p>
          <a:p>
            <a:pPr marL="171450" indent="-171450" algn="r">
              <a:buFontTx/>
              <a:buChar char="-"/>
            </a:pPr>
            <a:r>
              <a:rPr lang="en-US" sz="1200" b="1" dirty="0" smtClean="0">
                <a:solidFill>
                  <a:schemeClr val="accent4">
                    <a:lumMod val="50000"/>
                  </a:schemeClr>
                </a:solidFill>
                <a:latin typeface="+mj-lt"/>
              </a:rPr>
              <a:t>Advanced Technology Development </a:t>
            </a:r>
            <a:endParaRPr lang="en-US" sz="1200" b="1" dirty="0">
              <a:solidFill>
                <a:schemeClr val="accent4">
                  <a:lumMod val="50000"/>
                </a:schemeClr>
              </a:solidFill>
              <a:latin typeface="+mj-lt"/>
            </a:endParaRPr>
          </a:p>
        </p:txBody>
      </p:sp>
      <p:sp>
        <p:nvSpPr>
          <p:cNvPr id="25" name="TextBox 24"/>
          <p:cNvSpPr txBox="1"/>
          <p:nvPr/>
        </p:nvSpPr>
        <p:spPr>
          <a:xfrm>
            <a:off x="285325" y="4348424"/>
            <a:ext cx="2667000" cy="646331"/>
          </a:xfrm>
          <a:prstGeom prst="rect">
            <a:avLst/>
          </a:prstGeom>
          <a:noFill/>
        </p:spPr>
        <p:txBody>
          <a:bodyPr wrap="square" rtlCol="0">
            <a:spAutoFit/>
          </a:bodyPr>
          <a:lstStyle/>
          <a:p>
            <a:pPr marL="171450" indent="-171450" algn="r">
              <a:buFontTx/>
              <a:buChar char="-"/>
            </a:pPr>
            <a:r>
              <a:rPr lang="en-US" sz="1200" b="1" dirty="0" smtClean="0">
                <a:solidFill>
                  <a:schemeClr val="accent4">
                    <a:lumMod val="50000"/>
                  </a:schemeClr>
                </a:solidFill>
                <a:latin typeface="+mj-lt"/>
              </a:rPr>
              <a:t>Pre-publication approval</a:t>
            </a:r>
          </a:p>
          <a:p>
            <a:pPr marL="171450" indent="-171450" algn="r">
              <a:buFontTx/>
              <a:buChar char="-"/>
            </a:pPr>
            <a:r>
              <a:rPr lang="en-US" sz="1200" b="1" dirty="0" smtClean="0">
                <a:solidFill>
                  <a:schemeClr val="accent4">
                    <a:lumMod val="50000"/>
                  </a:schemeClr>
                </a:solidFill>
                <a:latin typeface="+mj-lt"/>
              </a:rPr>
              <a:t>Access, dissemination, publication or participation restrictions </a:t>
            </a:r>
            <a:endParaRPr lang="en-US" sz="1200" b="1" dirty="0">
              <a:solidFill>
                <a:schemeClr val="accent4">
                  <a:lumMod val="50000"/>
                </a:schemeClr>
              </a:solidFill>
              <a:latin typeface="+mj-lt"/>
            </a:endParaRPr>
          </a:p>
        </p:txBody>
      </p:sp>
      <p:sp>
        <p:nvSpPr>
          <p:cNvPr id="26" name="TextBox 25"/>
          <p:cNvSpPr txBox="1"/>
          <p:nvPr/>
        </p:nvSpPr>
        <p:spPr>
          <a:xfrm>
            <a:off x="228600" y="2873867"/>
            <a:ext cx="2850457" cy="830997"/>
          </a:xfrm>
          <a:prstGeom prst="rect">
            <a:avLst/>
          </a:prstGeom>
          <a:noFill/>
        </p:spPr>
        <p:txBody>
          <a:bodyPr wrap="square" rtlCol="0">
            <a:spAutoFit/>
          </a:bodyPr>
          <a:lstStyle/>
          <a:p>
            <a:pPr marL="171450" indent="-171450" algn="r">
              <a:buFontTx/>
              <a:buChar char="-"/>
            </a:pPr>
            <a:r>
              <a:rPr lang="en-US" sz="1200" b="1" dirty="0" smtClean="0">
                <a:solidFill>
                  <a:schemeClr val="accent4">
                    <a:lumMod val="50000"/>
                  </a:schemeClr>
                </a:solidFill>
                <a:latin typeface="+mj-lt"/>
              </a:rPr>
              <a:t>FAR / DFAR</a:t>
            </a:r>
          </a:p>
          <a:p>
            <a:pPr marL="171450" indent="-171450" algn="r">
              <a:buFontTx/>
              <a:buChar char="-"/>
            </a:pPr>
            <a:r>
              <a:rPr lang="en-US" sz="1200" b="1" dirty="0" smtClean="0">
                <a:solidFill>
                  <a:schemeClr val="accent4">
                    <a:lumMod val="50000"/>
                  </a:schemeClr>
                </a:solidFill>
                <a:latin typeface="+mj-lt"/>
              </a:rPr>
              <a:t>Section H</a:t>
            </a:r>
          </a:p>
          <a:p>
            <a:pPr marL="171450" indent="-171450" algn="r">
              <a:buFontTx/>
              <a:buChar char="-"/>
            </a:pPr>
            <a:r>
              <a:rPr lang="en-US" sz="1200" b="1" dirty="0" smtClean="0">
                <a:solidFill>
                  <a:schemeClr val="accent4">
                    <a:lumMod val="50000"/>
                  </a:schemeClr>
                </a:solidFill>
                <a:latin typeface="+mj-lt"/>
              </a:rPr>
              <a:t>CDRL Distribution Statements other than “A</a:t>
            </a:r>
            <a:r>
              <a:rPr lang="en-US" sz="1200" b="1" dirty="0" smtClean="0">
                <a:solidFill>
                  <a:srgbClr val="FFFF00"/>
                </a:solidFill>
                <a:latin typeface="+mj-lt"/>
              </a:rPr>
              <a:t>” </a:t>
            </a:r>
            <a:endParaRPr lang="en-US" sz="1200" b="1" dirty="0">
              <a:solidFill>
                <a:srgbClr val="FFFF00"/>
              </a:solidFill>
              <a:latin typeface="+mj-lt"/>
            </a:endParaRPr>
          </a:p>
        </p:txBody>
      </p:sp>
      <p:sp>
        <p:nvSpPr>
          <p:cNvPr id="2" name="Date Placeholder 1"/>
          <p:cNvSpPr>
            <a:spLocks noGrp="1"/>
          </p:cNvSpPr>
          <p:nvPr>
            <p:ph type="dt" sz="half" idx="10"/>
          </p:nvPr>
        </p:nvSpPr>
        <p:spPr/>
        <p:txBody>
          <a:bodyPr/>
          <a:lstStyle/>
          <a:p>
            <a:pPr>
              <a:defRPr/>
            </a:pPr>
            <a:fld id="{A3740342-5D59-4EB9-A159-4754BA36A04E}" type="datetime1">
              <a:rPr lang="en-US" smtClean="0"/>
              <a:t>7/13/2012</a:t>
            </a:fld>
            <a:endParaRPr lang="en-US"/>
          </a:p>
        </p:txBody>
      </p:sp>
    </p:spTree>
    <p:extLst>
      <p:ext uri="{BB962C8B-B14F-4D97-AF65-F5344CB8AC3E}">
        <p14:creationId xmlns:p14="http://schemas.microsoft.com/office/powerpoint/2010/main" val="31943780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103436"/>
            <a:ext cx="8077200" cy="4525964"/>
          </a:xfrm>
        </p:spPr>
        <p:txBody>
          <a:bodyPr>
            <a:normAutofit/>
          </a:bodyPr>
          <a:lstStyle/>
          <a:p>
            <a:pPr>
              <a:spcBef>
                <a:spcPts val="1800"/>
              </a:spcBef>
            </a:pPr>
            <a:r>
              <a:rPr lang="en-US" sz="1800" dirty="0"/>
              <a:t>Do not consider all research </a:t>
            </a:r>
            <a:r>
              <a:rPr lang="en-US" sz="1800" dirty="0" smtClean="0"/>
              <a:t> or university activities as “fundamental </a:t>
            </a:r>
            <a:r>
              <a:rPr lang="en-US" sz="1800" dirty="0"/>
              <a:t>research” or “public domain” just because it involves a university.</a:t>
            </a:r>
          </a:p>
          <a:p>
            <a:pPr>
              <a:spcBef>
                <a:spcPts val="1800"/>
              </a:spcBef>
            </a:pPr>
            <a:r>
              <a:rPr lang="en-US" sz="1800" dirty="0"/>
              <a:t>Utilizing </a:t>
            </a:r>
            <a:r>
              <a:rPr lang="en-US" sz="1800" dirty="0" smtClean="0"/>
              <a:t>universities and conducting research on-campus creates </a:t>
            </a:r>
            <a:r>
              <a:rPr lang="en-US" sz="1800" dirty="0"/>
              <a:t>a higher likelihood of violations</a:t>
            </a:r>
          </a:p>
          <a:p>
            <a:pPr>
              <a:spcBef>
                <a:spcPts val="1800"/>
              </a:spcBef>
            </a:pPr>
            <a:r>
              <a:rPr lang="en-US" sz="1800" dirty="0" smtClean="0"/>
              <a:t>Avoid </a:t>
            </a:r>
            <a:r>
              <a:rPr lang="en-US" sz="1800" dirty="0"/>
              <a:t>co-mingle restricted and unrestricted research</a:t>
            </a:r>
          </a:p>
          <a:p>
            <a:pPr>
              <a:spcBef>
                <a:spcPts val="1800"/>
              </a:spcBef>
            </a:pPr>
            <a:r>
              <a:rPr lang="en-US" sz="1800" dirty="0" smtClean="0"/>
              <a:t>Scavenging of Proprietary </a:t>
            </a:r>
            <a:r>
              <a:rPr lang="en-US" sz="1800" dirty="0"/>
              <a:t>and intellectual property </a:t>
            </a:r>
            <a:r>
              <a:rPr lang="en-US" sz="1800" dirty="0" smtClean="0"/>
              <a:t>is on the rise!</a:t>
            </a:r>
            <a:endParaRPr lang="en-US" sz="1800" dirty="0"/>
          </a:p>
        </p:txBody>
      </p:sp>
      <p:sp>
        <p:nvSpPr>
          <p:cNvPr id="4" name="Title 3"/>
          <p:cNvSpPr>
            <a:spLocks noGrp="1"/>
          </p:cNvSpPr>
          <p:nvPr>
            <p:ph type="title"/>
          </p:nvPr>
        </p:nvSpPr>
        <p:spPr>
          <a:xfrm>
            <a:off x="457200" y="274638"/>
            <a:ext cx="8229600" cy="715962"/>
          </a:xfrm>
        </p:spPr>
        <p:txBody>
          <a:bodyPr>
            <a:normAutofit/>
          </a:bodyPr>
          <a:lstStyle/>
          <a:p>
            <a:r>
              <a:rPr lang="en-US" dirty="0" smtClean="0">
                <a:solidFill>
                  <a:srgbClr val="FFC000"/>
                </a:solidFill>
              </a:rPr>
              <a:t>Brookings Institution Guidance</a:t>
            </a:r>
            <a:endParaRPr lang="en-US" dirty="0">
              <a:solidFill>
                <a:srgbClr val="FFC000"/>
              </a:solidFill>
            </a:endParaRPr>
          </a:p>
        </p:txBody>
      </p:sp>
      <p:sp>
        <p:nvSpPr>
          <p:cNvPr id="5" name="Text Placeholder 4"/>
          <p:cNvSpPr>
            <a:spLocks noGrp="1"/>
          </p:cNvSpPr>
          <p:nvPr>
            <p:ph type="body" sz="quarter" idx="13"/>
          </p:nvPr>
        </p:nvSpPr>
        <p:spPr/>
        <p:txBody>
          <a:bodyPr/>
          <a:lstStyle/>
          <a:p>
            <a:r>
              <a:rPr lang="en-US" dirty="0" smtClean="0"/>
              <a:t>Particular to university activities</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334000"/>
            <a:ext cx="242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6019800"/>
            <a:ext cx="8382000" cy="457200"/>
          </a:xfrm>
          <a:prstGeom prst="rect">
            <a:avLst/>
          </a:prstGeom>
        </p:spPr>
        <p:txBody>
          <a:bodyPr vert="horz" wrap="square" lIns="91440" tIns="45720" rIns="91440" bIns="45720" rtlCol="0" anchor="ctr">
            <a:normAutofit/>
          </a:bodyPr>
          <a:lstStyle/>
          <a:p>
            <a:pPr>
              <a:spcBef>
                <a:spcPct val="0"/>
              </a:spcBef>
            </a:pPr>
            <a:r>
              <a:rPr lang="en-US" sz="1200" i="1" dirty="0" smtClean="0">
                <a:solidFill>
                  <a:schemeClr val="accent4">
                    <a:lumMod val="50000"/>
                  </a:schemeClr>
                </a:solidFill>
                <a:latin typeface="Century Gothic" pitchFamily="34" charset="0"/>
              </a:rPr>
              <a:t>From the Cloud Computing section of the Brookings Institute website: </a:t>
            </a:r>
          </a:p>
          <a:p>
            <a:pPr>
              <a:spcBef>
                <a:spcPct val="0"/>
              </a:spcBef>
            </a:pPr>
            <a:r>
              <a:rPr lang="en-US" sz="1200" i="1" dirty="0">
                <a:solidFill>
                  <a:prstClr val="white"/>
                </a:solidFill>
                <a:latin typeface="Century Gothic" pitchFamily="34" charset="0"/>
                <a:hlinkClick r:id="rId3"/>
              </a:rPr>
              <a:t>http://</a:t>
            </a:r>
            <a:r>
              <a:rPr lang="en-US" sz="1200" i="1" dirty="0" smtClean="0">
                <a:solidFill>
                  <a:prstClr val="white"/>
                </a:solidFill>
                <a:latin typeface="Century Gothic" pitchFamily="34" charset="0"/>
                <a:hlinkClick r:id="rId3"/>
              </a:rPr>
              <a:t>www.brookings.edu/papers/2011/0725_cloud_computing_villasenor.aspx</a:t>
            </a:r>
            <a:endParaRPr lang="en-US" sz="1200" i="1" dirty="0">
              <a:solidFill>
                <a:prstClr val="white"/>
              </a:solidFill>
              <a:latin typeface="Century Gothic" pitchFamily="34" charset="0"/>
            </a:endParaRPr>
          </a:p>
        </p:txBody>
      </p:sp>
    </p:spTree>
    <p:extLst>
      <p:ext uri="{BB962C8B-B14F-4D97-AF65-F5344CB8AC3E}">
        <p14:creationId xmlns:p14="http://schemas.microsoft.com/office/powerpoint/2010/main" val="26374266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228600" y="152400"/>
            <a:ext cx="8610600" cy="628650"/>
          </a:xfrm>
        </p:spPr>
        <p:txBody>
          <a:bodyPr>
            <a:normAutofit fontScale="90000"/>
          </a:bodyPr>
          <a:lstStyle/>
          <a:p>
            <a:r>
              <a:rPr lang="en-US" dirty="0" smtClean="0">
                <a:solidFill>
                  <a:srgbClr val="FFC000"/>
                </a:solidFill>
              </a:rPr>
              <a:t>Countries of Concern</a:t>
            </a:r>
            <a:endParaRPr lang="en-US" dirty="0">
              <a:solidFill>
                <a:srgbClr val="FFC000"/>
              </a:solidFill>
            </a:endParaRPr>
          </a:p>
        </p:txBody>
      </p:sp>
      <p:graphicFrame>
        <p:nvGraphicFramePr>
          <p:cNvPr id="820267" name="Object 43"/>
          <p:cNvGraphicFramePr>
            <a:graphicFrameLocks noGrp="1"/>
          </p:cNvGraphicFramePr>
          <p:nvPr>
            <p:ph idx="1"/>
            <p:extLst>
              <p:ext uri="{D42A27DB-BD31-4B8C-83A1-F6EECF244321}">
                <p14:modId xmlns:p14="http://schemas.microsoft.com/office/powerpoint/2010/main" val="2073054990"/>
              </p:ext>
            </p:extLst>
          </p:nvPr>
        </p:nvGraphicFramePr>
        <p:xfrm>
          <a:off x="228600" y="825341"/>
          <a:ext cx="8686800" cy="5791200"/>
        </p:xfrm>
        <a:graphic>
          <a:graphicData uri="http://schemas.openxmlformats.org/presentationml/2006/ole">
            <mc:AlternateContent xmlns:mc="http://schemas.openxmlformats.org/markup-compatibility/2006">
              <mc:Choice xmlns:v="urn:schemas-microsoft-com:vml" Requires="v">
                <p:oleObj spid="_x0000_s156690" name="Clip" r:id="rId3" imgW="8635680" imgH="4101840" progId="">
                  <p:embed/>
                </p:oleObj>
              </mc:Choice>
              <mc:Fallback>
                <p:oleObj name="Clip" r:id="rId3" imgW="8635680" imgH="410184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25341"/>
                        <a:ext cx="8686800" cy="5791200"/>
                      </a:xfrm>
                      <a:prstGeom prst="rect">
                        <a:avLst/>
                      </a:prstGeom>
                      <a:noFill/>
                      <a:ln w="28575">
                        <a:noFill/>
                        <a:miter lim="800000"/>
                        <a:headEnd/>
                        <a:tailEnd/>
                      </a:ln>
                      <a:effectLst/>
                      <a:extLst/>
                    </p:spPr>
                  </p:pic>
                </p:oleObj>
              </mc:Fallback>
            </mc:AlternateContent>
          </a:graphicData>
        </a:graphic>
      </p:graphicFrame>
      <p:grpSp>
        <p:nvGrpSpPr>
          <p:cNvPr id="820231" name="Group 820230"/>
          <p:cNvGrpSpPr/>
          <p:nvPr/>
        </p:nvGrpSpPr>
        <p:grpSpPr>
          <a:xfrm>
            <a:off x="2560320" y="3048000"/>
            <a:ext cx="6507480" cy="1951911"/>
            <a:chOff x="2560320" y="3048000"/>
            <a:chExt cx="6507480" cy="1951911"/>
          </a:xfrm>
        </p:grpSpPr>
        <p:sp>
          <p:nvSpPr>
            <p:cNvPr id="54" name="4-Point Star 53"/>
            <p:cNvSpPr/>
            <p:nvPr/>
          </p:nvSpPr>
          <p:spPr>
            <a:xfrm>
              <a:off x="5943600" y="3475911"/>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5948680" y="3352800"/>
              <a:ext cx="909320" cy="246221"/>
            </a:xfrm>
            <a:prstGeom prst="rect">
              <a:avLst/>
            </a:prstGeom>
            <a:noFill/>
          </p:spPr>
          <p:txBody>
            <a:bodyPr wrap="square" rtlCol="0">
              <a:spAutoFit/>
            </a:bodyPr>
            <a:lstStyle/>
            <a:p>
              <a:r>
                <a:rPr lang="en-US" sz="1000" dirty="0" smtClean="0"/>
                <a:t>Afghanistan</a:t>
              </a:r>
              <a:endParaRPr lang="en-US" sz="1000" dirty="0"/>
            </a:p>
          </p:txBody>
        </p:sp>
        <p:sp>
          <p:nvSpPr>
            <p:cNvPr id="57" name="4-Point Star 56"/>
            <p:cNvSpPr/>
            <p:nvPr/>
          </p:nvSpPr>
          <p:spPr>
            <a:xfrm>
              <a:off x="6858000" y="3323511"/>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6863080" y="3200400"/>
              <a:ext cx="909320" cy="246221"/>
            </a:xfrm>
            <a:prstGeom prst="rect">
              <a:avLst/>
            </a:prstGeom>
            <a:noFill/>
          </p:spPr>
          <p:txBody>
            <a:bodyPr wrap="square" rtlCol="0">
              <a:spAutoFit/>
            </a:bodyPr>
            <a:lstStyle/>
            <a:p>
              <a:r>
                <a:rPr lang="en-US" sz="1000" dirty="0" smtClean="0"/>
                <a:t>China</a:t>
              </a:r>
              <a:endParaRPr lang="en-US" sz="1000" dirty="0"/>
            </a:p>
          </p:txBody>
        </p:sp>
        <p:sp>
          <p:nvSpPr>
            <p:cNvPr id="64" name="4-Point Star 63"/>
            <p:cNvSpPr/>
            <p:nvPr/>
          </p:nvSpPr>
          <p:spPr>
            <a:xfrm>
              <a:off x="5105400" y="3962400"/>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110480" y="3839289"/>
              <a:ext cx="909320" cy="246221"/>
            </a:xfrm>
            <a:prstGeom prst="rect">
              <a:avLst/>
            </a:prstGeom>
            <a:noFill/>
          </p:spPr>
          <p:txBody>
            <a:bodyPr wrap="square" rtlCol="0">
              <a:spAutoFit/>
            </a:bodyPr>
            <a:lstStyle/>
            <a:p>
              <a:r>
                <a:rPr lang="en-US" sz="1000" dirty="0" smtClean="0"/>
                <a:t>Eritrea</a:t>
              </a:r>
              <a:endParaRPr lang="en-US" sz="1000" dirty="0"/>
            </a:p>
          </p:txBody>
        </p:sp>
        <p:sp>
          <p:nvSpPr>
            <p:cNvPr id="67" name="4-Point Star 66"/>
            <p:cNvSpPr/>
            <p:nvPr/>
          </p:nvSpPr>
          <p:spPr>
            <a:xfrm>
              <a:off x="8663940" y="4847511"/>
              <a:ext cx="6731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8666184" y="4724400"/>
              <a:ext cx="401616" cy="246221"/>
            </a:xfrm>
            <a:prstGeom prst="rect">
              <a:avLst/>
            </a:prstGeom>
            <a:noFill/>
          </p:spPr>
          <p:txBody>
            <a:bodyPr wrap="square" rtlCol="0">
              <a:spAutoFit/>
            </a:bodyPr>
            <a:lstStyle/>
            <a:p>
              <a:r>
                <a:rPr lang="en-US" sz="1000" dirty="0" smtClean="0"/>
                <a:t>Fiji</a:t>
              </a:r>
              <a:endParaRPr lang="en-US" sz="1000" dirty="0"/>
            </a:p>
          </p:txBody>
        </p:sp>
        <p:sp>
          <p:nvSpPr>
            <p:cNvPr id="70" name="4-Point Star 69"/>
            <p:cNvSpPr/>
            <p:nvPr/>
          </p:nvSpPr>
          <p:spPr>
            <a:xfrm>
              <a:off x="4114800" y="4161711"/>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4119880" y="4038600"/>
              <a:ext cx="909320" cy="246221"/>
            </a:xfrm>
            <a:prstGeom prst="rect">
              <a:avLst/>
            </a:prstGeom>
            <a:noFill/>
          </p:spPr>
          <p:txBody>
            <a:bodyPr wrap="square" rtlCol="0">
              <a:spAutoFit/>
            </a:bodyPr>
            <a:lstStyle/>
            <a:p>
              <a:r>
                <a:rPr lang="en-US" sz="1000" dirty="0" smtClean="0"/>
                <a:t>Guinea</a:t>
              </a:r>
              <a:endParaRPr lang="en-US" sz="1000" dirty="0"/>
            </a:p>
          </p:txBody>
        </p:sp>
        <p:sp>
          <p:nvSpPr>
            <p:cNvPr id="73" name="4-Point Star 72"/>
            <p:cNvSpPr/>
            <p:nvPr/>
          </p:nvSpPr>
          <p:spPr>
            <a:xfrm>
              <a:off x="2659380" y="4070866"/>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2664460" y="3947755"/>
              <a:ext cx="909320" cy="246221"/>
            </a:xfrm>
            <a:prstGeom prst="rect">
              <a:avLst/>
            </a:prstGeom>
            <a:noFill/>
          </p:spPr>
          <p:txBody>
            <a:bodyPr wrap="square" rtlCol="0">
              <a:spAutoFit/>
            </a:bodyPr>
            <a:lstStyle/>
            <a:p>
              <a:r>
                <a:rPr lang="en-US" sz="1000" dirty="0" smtClean="0"/>
                <a:t>Haiti</a:t>
              </a:r>
              <a:endParaRPr lang="en-US" sz="1000" dirty="0"/>
            </a:p>
          </p:txBody>
        </p:sp>
        <p:sp>
          <p:nvSpPr>
            <p:cNvPr id="76" name="4-Point Star 75"/>
            <p:cNvSpPr/>
            <p:nvPr/>
          </p:nvSpPr>
          <p:spPr>
            <a:xfrm>
              <a:off x="7066280" y="4472781"/>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7071360" y="4349670"/>
              <a:ext cx="909320" cy="246221"/>
            </a:xfrm>
            <a:prstGeom prst="rect">
              <a:avLst/>
            </a:prstGeom>
            <a:noFill/>
          </p:spPr>
          <p:txBody>
            <a:bodyPr wrap="square" rtlCol="0">
              <a:spAutoFit/>
            </a:bodyPr>
            <a:lstStyle/>
            <a:p>
              <a:r>
                <a:rPr lang="en-US" sz="1000" dirty="0" smtClean="0"/>
                <a:t>Indonesia</a:t>
              </a:r>
              <a:endParaRPr lang="en-US" sz="1000" dirty="0"/>
            </a:p>
          </p:txBody>
        </p:sp>
        <p:sp>
          <p:nvSpPr>
            <p:cNvPr id="85" name="4-Point Star 84"/>
            <p:cNvSpPr/>
            <p:nvPr/>
          </p:nvSpPr>
          <p:spPr>
            <a:xfrm>
              <a:off x="5105400" y="3429000"/>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5110480" y="3305889"/>
              <a:ext cx="909320" cy="246221"/>
            </a:xfrm>
            <a:prstGeom prst="rect">
              <a:avLst/>
            </a:prstGeom>
            <a:noFill/>
          </p:spPr>
          <p:txBody>
            <a:bodyPr wrap="square" rtlCol="0">
              <a:spAutoFit/>
            </a:bodyPr>
            <a:lstStyle/>
            <a:p>
              <a:r>
                <a:rPr lang="en-US" sz="1000" dirty="0" smtClean="0"/>
                <a:t>Palestine</a:t>
              </a:r>
              <a:endParaRPr lang="en-US" sz="1000" dirty="0"/>
            </a:p>
          </p:txBody>
        </p:sp>
        <p:sp>
          <p:nvSpPr>
            <p:cNvPr id="79" name="4-Point Star 78"/>
            <p:cNvSpPr/>
            <p:nvPr/>
          </p:nvSpPr>
          <p:spPr>
            <a:xfrm>
              <a:off x="5029200" y="3171111"/>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5034280" y="3048000"/>
              <a:ext cx="909320" cy="246221"/>
            </a:xfrm>
            <a:prstGeom prst="rect">
              <a:avLst/>
            </a:prstGeom>
            <a:noFill/>
          </p:spPr>
          <p:txBody>
            <a:bodyPr wrap="square" rtlCol="0">
              <a:spAutoFit/>
            </a:bodyPr>
            <a:lstStyle/>
            <a:p>
              <a:r>
                <a:rPr lang="en-US" sz="1000" dirty="0" smtClean="0"/>
                <a:t>Lebanon</a:t>
              </a:r>
              <a:endParaRPr lang="en-US" sz="1000" dirty="0"/>
            </a:p>
          </p:txBody>
        </p:sp>
        <p:sp>
          <p:nvSpPr>
            <p:cNvPr id="82" name="4-Point Star 81"/>
            <p:cNvSpPr/>
            <p:nvPr/>
          </p:nvSpPr>
          <p:spPr>
            <a:xfrm>
              <a:off x="4495800" y="3886200"/>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p:nvSpPr>
          <p:spPr>
            <a:xfrm>
              <a:off x="4500880" y="3763089"/>
              <a:ext cx="909320" cy="246221"/>
            </a:xfrm>
            <a:prstGeom prst="rect">
              <a:avLst/>
            </a:prstGeom>
            <a:noFill/>
          </p:spPr>
          <p:txBody>
            <a:bodyPr wrap="square" rtlCol="0">
              <a:spAutoFit/>
            </a:bodyPr>
            <a:lstStyle/>
            <a:p>
              <a:r>
                <a:rPr lang="en-US" sz="1000" dirty="0" smtClean="0"/>
                <a:t>Niger</a:t>
              </a:r>
              <a:endParaRPr lang="en-US" sz="1000" dirty="0"/>
            </a:p>
          </p:txBody>
        </p:sp>
        <p:sp>
          <p:nvSpPr>
            <p:cNvPr id="88" name="4-Point Star 87"/>
            <p:cNvSpPr/>
            <p:nvPr/>
          </p:nvSpPr>
          <p:spPr>
            <a:xfrm>
              <a:off x="3962400" y="4191000"/>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3967480" y="4267200"/>
              <a:ext cx="909320" cy="246221"/>
            </a:xfrm>
            <a:prstGeom prst="rect">
              <a:avLst/>
            </a:prstGeom>
            <a:noFill/>
          </p:spPr>
          <p:txBody>
            <a:bodyPr wrap="square" rtlCol="0">
              <a:spAutoFit/>
            </a:bodyPr>
            <a:lstStyle/>
            <a:p>
              <a:r>
                <a:rPr lang="en-US" sz="1000" dirty="0" smtClean="0"/>
                <a:t>Sierra Leone</a:t>
              </a:r>
              <a:endParaRPr lang="en-US" sz="1000" dirty="0"/>
            </a:p>
          </p:txBody>
        </p:sp>
        <p:sp>
          <p:nvSpPr>
            <p:cNvPr id="99" name="4-Point Star 98"/>
            <p:cNvSpPr/>
            <p:nvPr/>
          </p:nvSpPr>
          <p:spPr>
            <a:xfrm>
              <a:off x="5334000" y="4161711"/>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p:cNvSpPr txBox="1"/>
            <p:nvPr/>
          </p:nvSpPr>
          <p:spPr>
            <a:xfrm>
              <a:off x="5339080" y="4038600"/>
              <a:ext cx="909320" cy="246221"/>
            </a:xfrm>
            <a:prstGeom prst="rect">
              <a:avLst/>
            </a:prstGeom>
            <a:noFill/>
          </p:spPr>
          <p:txBody>
            <a:bodyPr wrap="square" rtlCol="0">
              <a:spAutoFit/>
            </a:bodyPr>
            <a:lstStyle/>
            <a:p>
              <a:r>
                <a:rPr lang="en-US" sz="1000" dirty="0" smtClean="0"/>
                <a:t>Somalia</a:t>
              </a:r>
              <a:endParaRPr lang="en-US" sz="1000" dirty="0"/>
            </a:p>
          </p:txBody>
        </p:sp>
        <p:sp>
          <p:nvSpPr>
            <p:cNvPr id="102" name="4-Point Star 101"/>
            <p:cNvSpPr/>
            <p:nvPr/>
          </p:nvSpPr>
          <p:spPr>
            <a:xfrm>
              <a:off x="6233160" y="4268986"/>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6238240" y="4145875"/>
              <a:ext cx="909320" cy="246221"/>
            </a:xfrm>
            <a:prstGeom prst="rect">
              <a:avLst/>
            </a:prstGeom>
            <a:noFill/>
          </p:spPr>
          <p:txBody>
            <a:bodyPr wrap="square" rtlCol="0">
              <a:spAutoFit/>
            </a:bodyPr>
            <a:lstStyle/>
            <a:p>
              <a:r>
                <a:rPr lang="en-US" sz="1000" dirty="0" smtClean="0"/>
                <a:t>Sri Lanka</a:t>
              </a:r>
              <a:endParaRPr lang="en-US" sz="1000" dirty="0"/>
            </a:p>
          </p:txBody>
        </p:sp>
        <p:sp>
          <p:nvSpPr>
            <p:cNvPr id="105" name="4-Point Star 104"/>
            <p:cNvSpPr/>
            <p:nvPr/>
          </p:nvSpPr>
          <p:spPr>
            <a:xfrm>
              <a:off x="6609080" y="4114800"/>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p:cNvSpPr txBox="1"/>
            <p:nvPr/>
          </p:nvSpPr>
          <p:spPr>
            <a:xfrm>
              <a:off x="6614160" y="3991689"/>
              <a:ext cx="909320" cy="246221"/>
            </a:xfrm>
            <a:prstGeom prst="rect">
              <a:avLst/>
            </a:prstGeom>
            <a:noFill/>
          </p:spPr>
          <p:txBody>
            <a:bodyPr wrap="square" rtlCol="0">
              <a:spAutoFit/>
            </a:bodyPr>
            <a:lstStyle/>
            <a:p>
              <a:r>
                <a:rPr lang="en-US" sz="1000" dirty="0" smtClean="0"/>
                <a:t>Thailand</a:t>
              </a:r>
              <a:endParaRPr lang="en-US" sz="1000" dirty="0"/>
            </a:p>
          </p:txBody>
        </p:sp>
        <p:sp>
          <p:nvSpPr>
            <p:cNvPr id="108" name="4-Point Star 107"/>
            <p:cNvSpPr/>
            <p:nvPr/>
          </p:nvSpPr>
          <p:spPr>
            <a:xfrm>
              <a:off x="6827520" y="3957915"/>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p:cNvSpPr txBox="1"/>
            <p:nvPr/>
          </p:nvSpPr>
          <p:spPr>
            <a:xfrm>
              <a:off x="6832600" y="3834804"/>
              <a:ext cx="909320" cy="246221"/>
            </a:xfrm>
            <a:prstGeom prst="rect">
              <a:avLst/>
            </a:prstGeom>
            <a:noFill/>
          </p:spPr>
          <p:txBody>
            <a:bodyPr wrap="square" rtlCol="0">
              <a:spAutoFit/>
            </a:bodyPr>
            <a:lstStyle/>
            <a:p>
              <a:r>
                <a:rPr lang="en-US" sz="1000" dirty="0" smtClean="0"/>
                <a:t>Vietnam</a:t>
              </a:r>
              <a:endParaRPr lang="en-US" sz="1000" dirty="0"/>
            </a:p>
          </p:txBody>
        </p:sp>
        <p:sp>
          <p:nvSpPr>
            <p:cNvPr id="62" name="TextBox 61"/>
            <p:cNvSpPr txBox="1"/>
            <p:nvPr/>
          </p:nvSpPr>
          <p:spPr>
            <a:xfrm>
              <a:off x="4439920" y="3218062"/>
              <a:ext cx="599440" cy="246221"/>
            </a:xfrm>
            <a:prstGeom prst="rect">
              <a:avLst/>
            </a:prstGeom>
            <a:noFill/>
          </p:spPr>
          <p:txBody>
            <a:bodyPr wrap="square" rtlCol="0">
              <a:spAutoFit/>
            </a:bodyPr>
            <a:lstStyle/>
            <a:p>
              <a:pPr algn="r"/>
              <a:r>
                <a:rPr lang="en-US" sz="1000" dirty="0" smtClean="0"/>
                <a:t>Cyprus</a:t>
              </a:r>
              <a:endParaRPr lang="en-US" sz="1000" dirty="0"/>
            </a:p>
          </p:txBody>
        </p:sp>
        <p:sp>
          <p:nvSpPr>
            <p:cNvPr id="61" name="4-Point Star 60"/>
            <p:cNvSpPr/>
            <p:nvPr/>
          </p:nvSpPr>
          <p:spPr>
            <a:xfrm>
              <a:off x="4953000" y="3352800"/>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4-Point Star 111"/>
            <p:cNvSpPr/>
            <p:nvPr/>
          </p:nvSpPr>
          <p:spPr>
            <a:xfrm>
              <a:off x="2560320" y="4299466"/>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p:cNvSpPr txBox="1"/>
            <p:nvPr/>
          </p:nvSpPr>
          <p:spPr>
            <a:xfrm>
              <a:off x="2565400" y="4176355"/>
              <a:ext cx="909320" cy="246221"/>
            </a:xfrm>
            <a:prstGeom prst="rect">
              <a:avLst/>
            </a:prstGeom>
            <a:noFill/>
          </p:spPr>
          <p:txBody>
            <a:bodyPr wrap="square" rtlCol="0">
              <a:spAutoFit/>
            </a:bodyPr>
            <a:lstStyle/>
            <a:p>
              <a:r>
                <a:rPr lang="en-US" sz="1000" dirty="0" smtClean="0"/>
                <a:t>Venezuela</a:t>
              </a:r>
              <a:endParaRPr lang="en-US" sz="1000" dirty="0"/>
            </a:p>
          </p:txBody>
        </p:sp>
        <p:sp>
          <p:nvSpPr>
            <p:cNvPr id="115" name="4-Point Star 114"/>
            <p:cNvSpPr/>
            <p:nvPr/>
          </p:nvSpPr>
          <p:spPr>
            <a:xfrm>
              <a:off x="5415280" y="3962400"/>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p:cNvSpPr txBox="1"/>
            <p:nvPr/>
          </p:nvSpPr>
          <p:spPr>
            <a:xfrm>
              <a:off x="5491480" y="3944779"/>
              <a:ext cx="909320" cy="246221"/>
            </a:xfrm>
            <a:prstGeom prst="rect">
              <a:avLst/>
            </a:prstGeom>
            <a:noFill/>
          </p:spPr>
          <p:txBody>
            <a:bodyPr wrap="square" rtlCol="0">
              <a:spAutoFit/>
            </a:bodyPr>
            <a:lstStyle/>
            <a:p>
              <a:r>
                <a:rPr lang="en-US" sz="1000" dirty="0" smtClean="0"/>
                <a:t>Yemen</a:t>
              </a:r>
              <a:endParaRPr lang="en-US" sz="1000" dirty="0"/>
            </a:p>
          </p:txBody>
        </p:sp>
        <p:sp>
          <p:nvSpPr>
            <p:cNvPr id="135" name="4-Point Star 134"/>
            <p:cNvSpPr/>
            <p:nvPr/>
          </p:nvSpPr>
          <p:spPr>
            <a:xfrm>
              <a:off x="4762500" y="3597831"/>
              <a:ext cx="152400" cy="152400"/>
            </a:xfrm>
            <a:prstGeom prst="star4">
              <a:avLst/>
            </a:prstGeom>
            <a:solidFill>
              <a:srgbClr val="FFFF00"/>
            </a:solidFill>
            <a:ln>
              <a:noFill/>
            </a:ln>
            <a:effectLst>
              <a:glow rad="215900">
                <a:srgbClr val="FF0000">
                  <a:alpha val="50000"/>
                </a:srgbClr>
              </a:glow>
              <a:softEdge rad="4572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4767580" y="3474720"/>
              <a:ext cx="909320" cy="246221"/>
            </a:xfrm>
            <a:prstGeom prst="rect">
              <a:avLst/>
            </a:prstGeom>
            <a:noFill/>
          </p:spPr>
          <p:txBody>
            <a:bodyPr wrap="square" rtlCol="0">
              <a:spAutoFit/>
            </a:bodyPr>
            <a:lstStyle/>
            <a:p>
              <a:r>
                <a:rPr lang="en-US" sz="1000" dirty="0" smtClean="0"/>
                <a:t>Libya</a:t>
              </a:r>
              <a:endParaRPr lang="en-US" sz="1000" dirty="0"/>
            </a:p>
          </p:txBody>
        </p:sp>
      </p:grpSp>
      <p:grpSp>
        <p:nvGrpSpPr>
          <p:cNvPr id="820234" name="Group 820233"/>
          <p:cNvGrpSpPr/>
          <p:nvPr/>
        </p:nvGrpSpPr>
        <p:grpSpPr>
          <a:xfrm>
            <a:off x="3914140" y="2286000"/>
            <a:ext cx="3586480" cy="3018711"/>
            <a:chOff x="3914140" y="2286000"/>
            <a:chExt cx="3586480" cy="3018711"/>
          </a:xfrm>
        </p:grpSpPr>
        <p:grpSp>
          <p:nvGrpSpPr>
            <p:cNvPr id="820232" name="Group 820231"/>
            <p:cNvGrpSpPr/>
            <p:nvPr/>
          </p:nvGrpSpPr>
          <p:grpSpPr>
            <a:xfrm>
              <a:off x="3914140" y="2286000"/>
              <a:ext cx="3586480" cy="3018711"/>
              <a:chOff x="3914140" y="2286000"/>
              <a:chExt cx="3586480" cy="3018711"/>
            </a:xfrm>
          </p:grpSpPr>
          <p:sp>
            <p:nvSpPr>
              <p:cNvPr id="51" name="4-Point Star 50"/>
              <p:cNvSpPr/>
              <p:nvPr/>
            </p:nvSpPr>
            <p:spPr>
              <a:xfrm>
                <a:off x="4953000" y="5152311"/>
                <a:ext cx="152400" cy="152400"/>
              </a:xfrm>
              <a:prstGeom prst="star4">
                <a:avLst/>
              </a:prstGeom>
              <a:solidFill>
                <a:srgbClr val="FFFF00"/>
              </a:solidFill>
              <a:ln>
                <a:solidFill>
                  <a:srgbClr val="FFFF00"/>
                </a:solid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4958080" y="5029200"/>
                <a:ext cx="909320" cy="246221"/>
              </a:xfrm>
              <a:prstGeom prst="rect">
                <a:avLst/>
              </a:prstGeom>
              <a:noFill/>
            </p:spPr>
            <p:txBody>
              <a:bodyPr wrap="square" rtlCol="0">
                <a:spAutoFit/>
              </a:bodyPr>
              <a:lstStyle/>
              <a:p>
                <a:r>
                  <a:rPr lang="en-US" sz="1000" dirty="0" smtClean="0"/>
                  <a:t>Zimbabwe</a:t>
                </a:r>
                <a:endParaRPr lang="en-US" sz="1000" dirty="0"/>
              </a:p>
            </p:txBody>
          </p:sp>
          <p:sp>
            <p:nvSpPr>
              <p:cNvPr id="119" name="4-Point Star 118"/>
              <p:cNvSpPr/>
              <p:nvPr/>
            </p:nvSpPr>
            <p:spPr>
              <a:xfrm>
                <a:off x="6586220" y="3780711"/>
                <a:ext cx="152400" cy="152400"/>
              </a:xfrm>
              <a:prstGeom prst="star4">
                <a:avLst/>
              </a:prstGeom>
              <a:solidFill>
                <a:srgbClr val="FFFF00"/>
              </a:solidFill>
              <a:ln>
                <a:solidFill>
                  <a:srgbClr val="FFFF00"/>
                </a:solid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a:off x="6591300" y="3657600"/>
                <a:ext cx="909320" cy="246221"/>
              </a:xfrm>
              <a:prstGeom prst="rect">
                <a:avLst/>
              </a:prstGeom>
              <a:noFill/>
            </p:spPr>
            <p:txBody>
              <a:bodyPr wrap="square" rtlCol="0">
                <a:spAutoFit/>
              </a:bodyPr>
              <a:lstStyle/>
              <a:p>
                <a:r>
                  <a:rPr lang="en-US" sz="1000" dirty="0" smtClean="0"/>
                  <a:t>Burma</a:t>
                </a:r>
                <a:endParaRPr lang="en-US" sz="1000" dirty="0"/>
              </a:p>
            </p:txBody>
          </p:sp>
          <p:sp>
            <p:nvSpPr>
              <p:cNvPr id="122" name="4-Point Star 121"/>
              <p:cNvSpPr/>
              <p:nvPr/>
            </p:nvSpPr>
            <p:spPr>
              <a:xfrm>
                <a:off x="4914900" y="4719002"/>
                <a:ext cx="152400" cy="152400"/>
              </a:xfrm>
              <a:prstGeom prst="star4">
                <a:avLst/>
              </a:prstGeom>
              <a:solidFill>
                <a:srgbClr val="FFFF00"/>
              </a:solidFill>
              <a:ln>
                <a:solidFill>
                  <a:srgbClr val="FFFF00"/>
                </a:solid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p:cNvSpPr txBox="1"/>
              <p:nvPr/>
            </p:nvSpPr>
            <p:spPr>
              <a:xfrm>
                <a:off x="4919980" y="4595891"/>
                <a:ext cx="909320" cy="246221"/>
              </a:xfrm>
              <a:prstGeom prst="rect">
                <a:avLst/>
              </a:prstGeom>
              <a:noFill/>
            </p:spPr>
            <p:txBody>
              <a:bodyPr wrap="square" rtlCol="0">
                <a:spAutoFit/>
              </a:bodyPr>
              <a:lstStyle/>
              <a:p>
                <a:r>
                  <a:rPr lang="en-US" sz="1000" dirty="0" smtClean="0"/>
                  <a:t>Congo</a:t>
                </a:r>
                <a:endParaRPr lang="en-US" sz="1000" dirty="0"/>
              </a:p>
            </p:txBody>
          </p:sp>
          <p:sp>
            <p:nvSpPr>
              <p:cNvPr id="125" name="4-Point Star 124"/>
              <p:cNvSpPr/>
              <p:nvPr/>
            </p:nvSpPr>
            <p:spPr>
              <a:xfrm>
                <a:off x="3914140" y="4023955"/>
                <a:ext cx="152400" cy="152400"/>
              </a:xfrm>
              <a:prstGeom prst="star4">
                <a:avLst/>
              </a:prstGeom>
              <a:solidFill>
                <a:srgbClr val="FFFF00"/>
              </a:solidFill>
              <a:ln>
                <a:solidFill>
                  <a:srgbClr val="FFFF00"/>
                </a:solid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p:cNvSpPr txBox="1"/>
              <p:nvPr/>
            </p:nvSpPr>
            <p:spPr>
              <a:xfrm>
                <a:off x="3919220" y="3900844"/>
                <a:ext cx="909320" cy="246221"/>
              </a:xfrm>
              <a:prstGeom prst="rect">
                <a:avLst/>
              </a:prstGeom>
              <a:noFill/>
            </p:spPr>
            <p:txBody>
              <a:bodyPr wrap="square" rtlCol="0">
                <a:spAutoFit/>
              </a:bodyPr>
              <a:lstStyle/>
              <a:p>
                <a:r>
                  <a:rPr lang="en-US" sz="1000" dirty="0" smtClean="0"/>
                  <a:t>Liberia</a:t>
                </a:r>
                <a:endParaRPr lang="en-US" sz="1000" dirty="0"/>
              </a:p>
            </p:txBody>
          </p:sp>
          <p:sp>
            <p:nvSpPr>
              <p:cNvPr id="128" name="4-Point Star 127"/>
              <p:cNvSpPr/>
              <p:nvPr/>
            </p:nvSpPr>
            <p:spPr>
              <a:xfrm>
                <a:off x="4191000" y="4246603"/>
                <a:ext cx="152400" cy="152400"/>
              </a:xfrm>
              <a:prstGeom prst="star4">
                <a:avLst/>
              </a:prstGeom>
              <a:solidFill>
                <a:srgbClr val="FFFF00"/>
              </a:solidFill>
              <a:ln>
                <a:solidFill>
                  <a:srgbClr val="FFFF00"/>
                </a:solid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p:cNvSpPr txBox="1"/>
              <p:nvPr/>
            </p:nvSpPr>
            <p:spPr>
              <a:xfrm>
                <a:off x="4251960" y="4173379"/>
                <a:ext cx="909320" cy="246221"/>
              </a:xfrm>
              <a:prstGeom prst="rect">
                <a:avLst/>
              </a:prstGeom>
              <a:noFill/>
            </p:spPr>
            <p:txBody>
              <a:bodyPr wrap="square" rtlCol="0">
                <a:spAutoFit/>
              </a:bodyPr>
              <a:lstStyle/>
              <a:p>
                <a:r>
                  <a:rPr lang="en-US" sz="1000" dirty="0" smtClean="0"/>
                  <a:t>Ivory Coast</a:t>
                </a:r>
                <a:endParaRPr lang="en-US" sz="1000" dirty="0"/>
              </a:p>
            </p:txBody>
          </p:sp>
          <p:sp>
            <p:nvSpPr>
              <p:cNvPr id="132" name="4-Point Star 131"/>
              <p:cNvSpPr/>
              <p:nvPr/>
            </p:nvSpPr>
            <p:spPr>
              <a:xfrm>
                <a:off x="5257800" y="2409111"/>
                <a:ext cx="152400" cy="152400"/>
              </a:xfrm>
              <a:prstGeom prst="star4">
                <a:avLst/>
              </a:prstGeom>
              <a:solidFill>
                <a:srgbClr val="FFFF00"/>
              </a:solidFill>
              <a:ln>
                <a:solidFill>
                  <a:srgbClr val="FFFF00"/>
                </a:solid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5262880" y="2286000"/>
                <a:ext cx="909320" cy="246221"/>
              </a:xfrm>
              <a:prstGeom prst="rect">
                <a:avLst/>
              </a:prstGeom>
              <a:noFill/>
            </p:spPr>
            <p:txBody>
              <a:bodyPr wrap="square" rtlCol="0">
                <a:spAutoFit/>
              </a:bodyPr>
              <a:lstStyle/>
              <a:p>
                <a:r>
                  <a:rPr lang="en-US" sz="1000" dirty="0" smtClean="0"/>
                  <a:t>Belarus</a:t>
                </a:r>
                <a:endParaRPr lang="en-US" sz="1000" dirty="0"/>
              </a:p>
            </p:txBody>
          </p:sp>
          <p:sp>
            <p:nvSpPr>
              <p:cNvPr id="141" name="4-Point Star 140"/>
              <p:cNvSpPr/>
              <p:nvPr/>
            </p:nvSpPr>
            <p:spPr>
              <a:xfrm>
                <a:off x="4894580" y="2877661"/>
                <a:ext cx="152400" cy="152400"/>
              </a:xfrm>
              <a:prstGeom prst="star4">
                <a:avLst/>
              </a:prstGeom>
              <a:solidFill>
                <a:srgbClr val="FFFF00"/>
              </a:solidFill>
              <a:ln>
                <a:solidFill>
                  <a:srgbClr val="FFFF00"/>
                </a:solid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4899660" y="2754550"/>
                <a:ext cx="909320" cy="246221"/>
              </a:xfrm>
              <a:prstGeom prst="rect">
                <a:avLst/>
              </a:prstGeom>
              <a:noFill/>
            </p:spPr>
            <p:txBody>
              <a:bodyPr wrap="square" rtlCol="0">
                <a:spAutoFit/>
              </a:bodyPr>
              <a:lstStyle/>
              <a:p>
                <a:r>
                  <a:rPr lang="en-US" sz="1000" dirty="0" smtClean="0"/>
                  <a:t>Balkans</a:t>
                </a:r>
                <a:endParaRPr lang="en-US" sz="1000" dirty="0"/>
              </a:p>
            </p:txBody>
          </p:sp>
        </p:grpSp>
        <p:grpSp>
          <p:nvGrpSpPr>
            <p:cNvPr id="143" name="Group 142"/>
            <p:cNvGrpSpPr/>
            <p:nvPr/>
          </p:nvGrpSpPr>
          <p:grpSpPr>
            <a:xfrm>
              <a:off x="5486400" y="3124200"/>
              <a:ext cx="914400" cy="275511"/>
              <a:chOff x="4953000" y="5029200"/>
              <a:chExt cx="914400" cy="275511"/>
            </a:xfrm>
          </p:grpSpPr>
          <p:sp>
            <p:nvSpPr>
              <p:cNvPr id="144" name="4-Point Star 143"/>
              <p:cNvSpPr/>
              <p:nvPr/>
            </p:nvSpPr>
            <p:spPr>
              <a:xfrm>
                <a:off x="4953000" y="5152311"/>
                <a:ext cx="152400" cy="152400"/>
              </a:xfrm>
              <a:prstGeom prst="star4">
                <a:avLst/>
              </a:prstGeom>
              <a:solidFill>
                <a:srgbClr val="FFFF00"/>
              </a:solidFill>
              <a:ln>
                <a:solidFill>
                  <a:srgbClr val="FFFF00"/>
                </a:solid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a:off x="4958080" y="5029200"/>
                <a:ext cx="909320" cy="246221"/>
              </a:xfrm>
              <a:prstGeom prst="rect">
                <a:avLst/>
              </a:prstGeom>
              <a:noFill/>
            </p:spPr>
            <p:txBody>
              <a:bodyPr wrap="square" rtlCol="0">
                <a:spAutoFit/>
              </a:bodyPr>
              <a:lstStyle/>
              <a:p>
                <a:r>
                  <a:rPr lang="en-US" sz="1000" dirty="0" smtClean="0"/>
                  <a:t>Iraq</a:t>
                </a:r>
                <a:endParaRPr lang="en-US" sz="1000" dirty="0"/>
              </a:p>
            </p:txBody>
          </p:sp>
        </p:grpSp>
      </p:grpSp>
      <p:grpSp>
        <p:nvGrpSpPr>
          <p:cNvPr id="130" name="Group 129"/>
          <p:cNvGrpSpPr/>
          <p:nvPr/>
        </p:nvGrpSpPr>
        <p:grpSpPr>
          <a:xfrm>
            <a:off x="2418080" y="2876470"/>
            <a:ext cx="5887720" cy="1194395"/>
            <a:chOff x="2418080" y="2876470"/>
            <a:chExt cx="5887720" cy="1194395"/>
          </a:xfrm>
        </p:grpSpPr>
        <p:grpSp>
          <p:nvGrpSpPr>
            <p:cNvPr id="17" name="Group 16"/>
            <p:cNvGrpSpPr/>
            <p:nvPr/>
          </p:nvGrpSpPr>
          <p:grpSpPr>
            <a:xfrm>
              <a:off x="7371080" y="2876470"/>
              <a:ext cx="934720" cy="275511"/>
              <a:chOff x="6553200" y="3763089"/>
              <a:chExt cx="934720" cy="275511"/>
            </a:xfrm>
          </p:grpSpPr>
          <p:sp>
            <p:nvSpPr>
              <p:cNvPr id="18" name="4-Point Star 17"/>
              <p:cNvSpPr/>
              <p:nvPr/>
            </p:nvSpPr>
            <p:spPr>
              <a:xfrm>
                <a:off x="6553200" y="3886200"/>
                <a:ext cx="152400" cy="152400"/>
              </a:xfrm>
              <a:prstGeom prst="star4">
                <a:avLst/>
              </a:prstGeom>
              <a:solidFill>
                <a:srgbClr val="FF0000"/>
              </a:solidFill>
              <a:ln w="28575">
                <a:solidFill>
                  <a:srgbClr val="FF0000"/>
                </a:solidFill>
                <a:prstDash val="sysDot"/>
              </a:ln>
              <a:effectLst>
                <a:glow rad="317500">
                  <a:srgbClr val="00B0F0">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558280" y="3763089"/>
                <a:ext cx="929640" cy="246221"/>
              </a:xfrm>
              <a:prstGeom prst="rect">
                <a:avLst/>
              </a:prstGeom>
              <a:noFill/>
            </p:spPr>
            <p:txBody>
              <a:bodyPr wrap="square" rtlCol="0">
                <a:spAutoFit/>
              </a:bodyPr>
              <a:lstStyle/>
              <a:p>
                <a:r>
                  <a:rPr lang="en-US" sz="1000" dirty="0" smtClean="0"/>
                  <a:t>North Korea</a:t>
                </a:r>
                <a:endParaRPr lang="en-US" sz="1000" dirty="0"/>
              </a:p>
            </p:txBody>
          </p:sp>
        </p:grpSp>
        <p:grpSp>
          <p:nvGrpSpPr>
            <p:cNvPr id="146" name="Group 145"/>
            <p:cNvGrpSpPr/>
            <p:nvPr/>
          </p:nvGrpSpPr>
          <p:grpSpPr>
            <a:xfrm>
              <a:off x="2418080" y="3795354"/>
              <a:ext cx="934720" cy="275511"/>
              <a:chOff x="6553200" y="3763089"/>
              <a:chExt cx="934720" cy="275511"/>
            </a:xfrm>
          </p:grpSpPr>
          <p:sp>
            <p:nvSpPr>
              <p:cNvPr id="147" name="4-Point Star 146"/>
              <p:cNvSpPr/>
              <p:nvPr/>
            </p:nvSpPr>
            <p:spPr>
              <a:xfrm>
                <a:off x="6553200" y="3886200"/>
                <a:ext cx="152400" cy="152400"/>
              </a:xfrm>
              <a:prstGeom prst="star4">
                <a:avLst/>
              </a:prstGeom>
              <a:solidFill>
                <a:srgbClr val="FF0000"/>
              </a:solidFill>
              <a:ln w="28575">
                <a:solidFill>
                  <a:srgbClr val="FF0000"/>
                </a:solidFill>
                <a:prstDash val="sysDot"/>
              </a:ln>
              <a:effectLst>
                <a:glow rad="317500">
                  <a:srgbClr val="00B0F0">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a:off x="6558280" y="3763089"/>
                <a:ext cx="929640" cy="246221"/>
              </a:xfrm>
              <a:prstGeom prst="rect">
                <a:avLst/>
              </a:prstGeom>
              <a:noFill/>
            </p:spPr>
            <p:txBody>
              <a:bodyPr wrap="square" rtlCol="0">
                <a:spAutoFit/>
              </a:bodyPr>
              <a:lstStyle/>
              <a:p>
                <a:r>
                  <a:rPr lang="en-US" sz="1000" dirty="0" smtClean="0"/>
                  <a:t>Cuba</a:t>
                </a:r>
                <a:endParaRPr lang="en-US" sz="1000" dirty="0"/>
              </a:p>
            </p:txBody>
          </p:sp>
        </p:grpSp>
        <p:grpSp>
          <p:nvGrpSpPr>
            <p:cNvPr id="149" name="Group 148"/>
            <p:cNvGrpSpPr/>
            <p:nvPr/>
          </p:nvGrpSpPr>
          <p:grpSpPr>
            <a:xfrm>
              <a:off x="4970780" y="3657600"/>
              <a:ext cx="934720" cy="275511"/>
              <a:chOff x="6553200" y="3763089"/>
              <a:chExt cx="934720" cy="275511"/>
            </a:xfrm>
          </p:grpSpPr>
          <p:sp>
            <p:nvSpPr>
              <p:cNvPr id="150" name="4-Point Star 149"/>
              <p:cNvSpPr/>
              <p:nvPr/>
            </p:nvSpPr>
            <p:spPr>
              <a:xfrm>
                <a:off x="6553200" y="3886200"/>
                <a:ext cx="152400" cy="152400"/>
              </a:xfrm>
              <a:prstGeom prst="star4">
                <a:avLst/>
              </a:prstGeom>
              <a:solidFill>
                <a:srgbClr val="FF0000"/>
              </a:solidFill>
              <a:ln w="28575">
                <a:solidFill>
                  <a:srgbClr val="FF0000"/>
                </a:solidFill>
                <a:prstDash val="sysDot"/>
              </a:ln>
              <a:effectLst>
                <a:glow rad="317500">
                  <a:srgbClr val="00B0F0">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p:cNvSpPr txBox="1"/>
              <p:nvPr/>
            </p:nvSpPr>
            <p:spPr>
              <a:xfrm>
                <a:off x="6558280" y="3763089"/>
                <a:ext cx="929640" cy="246221"/>
              </a:xfrm>
              <a:prstGeom prst="rect">
                <a:avLst/>
              </a:prstGeom>
              <a:noFill/>
            </p:spPr>
            <p:txBody>
              <a:bodyPr wrap="square" rtlCol="0">
                <a:spAutoFit/>
              </a:bodyPr>
              <a:lstStyle/>
              <a:p>
                <a:r>
                  <a:rPr lang="en-US" sz="1000" dirty="0" smtClean="0"/>
                  <a:t>Sudan</a:t>
                </a:r>
                <a:endParaRPr lang="en-US" sz="1000" dirty="0"/>
              </a:p>
            </p:txBody>
          </p:sp>
        </p:grpSp>
        <p:grpSp>
          <p:nvGrpSpPr>
            <p:cNvPr id="152" name="Group 151"/>
            <p:cNvGrpSpPr/>
            <p:nvPr/>
          </p:nvGrpSpPr>
          <p:grpSpPr>
            <a:xfrm>
              <a:off x="5770880" y="3229689"/>
              <a:ext cx="934720" cy="275511"/>
              <a:chOff x="6553200" y="3763089"/>
              <a:chExt cx="934720" cy="275511"/>
            </a:xfrm>
          </p:grpSpPr>
          <p:sp>
            <p:nvSpPr>
              <p:cNvPr id="153" name="4-Point Star 152"/>
              <p:cNvSpPr/>
              <p:nvPr/>
            </p:nvSpPr>
            <p:spPr>
              <a:xfrm>
                <a:off x="6553200" y="3886200"/>
                <a:ext cx="152400" cy="152400"/>
              </a:xfrm>
              <a:prstGeom prst="star4">
                <a:avLst/>
              </a:prstGeom>
              <a:solidFill>
                <a:srgbClr val="FF0000"/>
              </a:solidFill>
              <a:ln w="28575">
                <a:solidFill>
                  <a:srgbClr val="FF0000"/>
                </a:solidFill>
                <a:prstDash val="sysDot"/>
              </a:ln>
              <a:effectLst>
                <a:glow rad="317500">
                  <a:srgbClr val="00B0F0">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p:cNvSpPr txBox="1"/>
              <p:nvPr/>
            </p:nvSpPr>
            <p:spPr>
              <a:xfrm>
                <a:off x="6558280" y="3763089"/>
                <a:ext cx="929640" cy="246221"/>
              </a:xfrm>
              <a:prstGeom prst="rect">
                <a:avLst/>
              </a:prstGeom>
              <a:noFill/>
            </p:spPr>
            <p:txBody>
              <a:bodyPr wrap="square" rtlCol="0">
                <a:spAutoFit/>
              </a:bodyPr>
              <a:lstStyle/>
              <a:p>
                <a:r>
                  <a:rPr lang="en-US" sz="1000" dirty="0" smtClean="0"/>
                  <a:t>Iran</a:t>
                </a:r>
                <a:endParaRPr lang="en-US" sz="1000" dirty="0"/>
              </a:p>
            </p:txBody>
          </p:sp>
        </p:grpSp>
        <p:grpSp>
          <p:nvGrpSpPr>
            <p:cNvPr id="155" name="Group 154"/>
            <p:cNvGrpSpPr/>
            <p:nvPr/>
          </p:nvGrpSpPr>
          <p:grpSpPr>
            <a:xfrm>
              <a:off x="5085080" y="3124200"/>
              <a:ext cx="934720" cy="275511"/>
              <a:chOff x="6553200" y="3763089"/>
              <a:chExt cx="934720" cy="275511"/>
            </a:xfrm>
          </p:grpSpPr>
          <p:sp>
            <p:nvSpPr>
              <p:cNvPr id="156" name="4-Point Star 155"/>
              <p:cNvSpPr/>
              <p:nvPr/>
            </p:nvSpPr>
            <p:spPr>
              <a:xfrm>
                <a:off x="6553200" y="3886200"/>
                <a:ext cx="152400" cy="152400"/>
              </a:xfrm>
              <a:prstGeom prst="star4">
                <a:avLst/>
              </a:prstGeom>
              <a:solidFill>
                <a:srgbClr val="FF0000"/>
              </a:solidFill>
              <a:ln w="28575">
                <a:solidFill>
                  <a:srgbClr val="FF0000"/>
                </a:solidFill>
                <a:prstDash val="sysDot"/>
              </a:ln>
              <a:effectLst>
                <a:glow rad="317500">
                  <a:srgbClr val="00B0F0">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Box 156"/>
              <p:cNvSpPr txBox="1"/>
              <p:nvPr/>
            </p:nvSpPr>
            <p:spPr>
              <a:xfrm>
                <a:off x="6558280" y="3763089"/>
                <a:ext cx="929640" cy="246221"/>
              </a:xfrm>
              <a:prstGeom prst="rect">
                <a:avLst/>
              </a:prstGeom>
              <a:noFill/>
            </p:spPr>
            <p:txBody>
              <a:bodyPr wrap="square" rtlCol="0">
                <a:spAutoFit/>
              </a:bodyPr>
              <a:lstStyle/>
              <a:p>
                <a:r>
                  <a:rPr lang="en-US" sz="1000" dirty="0" smtClean="0"/>
                  <a:t>Syria</a:t>
                </a:r>
                <a:endParaRPr lang="en-US" sz="1000" dirty="0"/>
              </a:p>
            </p:txBody>
          </p:sp>
        </p:grpSp>
      </p:grpSp>
      <p:grpSp>
        <p:nvGrpSpPr>
          <p:cNvPr id="820235" name="Group 820234"/>
          <p:cNvGrpSpPr/>
          <p:nvPr/>
        </p:nvGrpSpPr>
        <p:grpSpPr>
          <a:xfrm>
            <a:off x="375920" y="4572000"/>
            <a:ext cx="1544320" cy="293132"/>
            <a:chOff x="375920" y="5849779"/>
            <a:chExt cx="1544320" cy="293132"/>
          </a:xfrm>
        </p:grpSpPr>
        <p:sp>
          <p:nvSpPr>
            <p:cNvPr id="173" name="4-Point Star 172"/>
            <p:cNvSpPr/>
            <p:nvPr/>
          </p:nvSpPr>
          <p:spPr>
            <a:xfrm>
              <a:off x="375920" y="5990511"/>
              <a:ext cx="152400" cy="152400"/>
            </a:xfrm>
            <a:prstGeom prst="star4">
              <a:avLst/>
            </a:prstGeom>
            <a:solidFill>
              <a:srgbClr val="FF0000"/>
            </a:solidFill>
            <a:ln w="28575">
              <a:solidFill>
                <a:srgbClr val="FF0000"/>
              </a:solidFill>
              <a:prstDash val="sysDot"/>
            </a:ln>
            <a:effectLst>
              <a:glow rad="317500">
                <a:srgbClr val="00B0F0">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TextBox 173"/>
            <p:cNvSpPr txBox="1"/>
            <p:nvPr/>
          </p:nvSpPr>
          <p:spPr>
            <a:xfrm>
              <a:off x="381000" y="5849779"/>
              <a:ext cx="1539240" cy="246221"/>
            </a:xfrm>
            <a:prstGeom prst="rect">
              <a:avLst/>
            </a:prstGeom>
            <a:noFill/>
          </p:spPr>
          <p:txBody>
            <a:bodyPr wrap="square" rtlCol="0">
              <a:spAutoFit/>
            </a:bodyPr>
            <a:lstStyle/>
            <a:p>
              <a:r>
                <a:rPr lang="en-US" sz="1000" dirty="0" smtClean="0"/>
                <a:t>Sponsors of Terrorism</a:t>
              </a:r>
              <a:endParaRPr lang="en-US" sz="1000" dirty="0"/>
            </a:p>
          </p:txBody>
        </p:sp>
      </p:grpSp>
      <p:grpSp>
        <p:nvGrpSpPr>
          <p:cNvPr id="179" name="Group 178"/>
          <p:cNvGrpSpPr/>
          <p:nvPr/>
        </p:nvGrpSpPr>
        <p:grpSpPr>
          <a:xfrm>
            <a:off x="750686" y="5334000"/>
            <a:ext cx="1687714" cy="707886"/>
            <a:chOff x="4953000" y="5029200"/>
            <a:chExt cx="1687714" cy="707886"/>
          </a:xfrm>
        </p:grpSpPr>
        <p:sp>
          <p:nvSpPr>
            <p:cNvPr id="180" name="4-Point Star 179"/>
            <p:cNvSpPr/>
            <p:nvPr/>
          </p:nvSpPr>
          <p:spPr>
            <a:xfrm>
              <a:off x="4953000" y="5152311"/>
              <a:ext cx="152400" cy="152400"/>
            </a:xfrm>
            <a:prstGeom prst="star4">
              <a:avLst/>
            </a:prstGeom>
            <a:solidFill>
              <a:srgbClr val="FFFF00"/>
            </a:solidFill>
            <a:ln>
              <a:solidFill>
                <a:srgbClr val="FFFF00"/>
              </a:solid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p:cNvSpPr txBox="1"/>
            <p:nvPr/>
          </p:nvSpPr>
          <p:spPr>
            <a:xfrm>
              <a:off x="4958079" y="5029200"/>
              <a:ext cx="1682635" cy="707886"/>
            </a:xfrm>
            <a:prstGeom prst="rect">
              <a:avLst/>
            </a:prstGeom>
            <a:noFill/>
          </p:spPr>
          <p:txBody>
            <a:bodyPr wrap="square" rtlCol="0">
              <a:spAutoFit/>
            </a:bodyPr>
            <a:lstStyle/>
            <a:p>
              <a:r>
                <a:rPr lang="en-US" sz="1000" dirty="0" smtClean="0"/>
                <a:t>FACR Sanctioned   </a:t>
              </a:r>
            </a:p>
            <a:p>
              <a:pPr marL="171450" indent="-171450">
                <a:buFont typeface="Arial" pitchFamily="34" charset="0"/>
                <a:buChar char="•"/>
              </a:pPr>
              <a:r>
                <a:rPr lang="en-US" sz="1000" dirty="0" smtClean="0"/>
                <a:t>Comprehensive </a:t>
              </a:r>
            </a:p>
            <a:p>
              <a:pPr marL="171450" indent="-171450">
                <a:buFont typeface="Arial" pitchFamily="34" charset="0"/>
                <a:buChar char="•"/>
              </a:pPr>
              <a:r>
                <a:rPr lang="en-US" sz="1000" dirty="0" smtClean="0"/>
                <a:t>Limited </a:t>
              </a:r>
            </a:p>
            <a:p>
              <a:pPr marL="171450" indent="-171450">
                <a:buFont typeface="Arial" pitchFamily="34" charset="0"/>
                <a:buChar char="•"/>
              </a:pPr>
              <a:r>
                <a:rPr lang="en-US" sz="1000" dirty="0" smtClean="0"/>
                <a:t>List-based</a:t>
              </a:r>
              <a:endParaRPr lang="en-US" sz="1000" dirty="0"/>
            </a:p>
          </p:txBody>
        </p:sp>
      </p:grpSp>
      <p:grpSp>
        <p:nvGrpSpPr>
          <p:cNvPr id="182" name="Group 181"/>
          <p:cNvGrpSpPr/>
          <p:nvPr/>
        </p:nvGrpSpPr>
        <p:grpSpPr>
          <a:xfrm>
            <a:off x="528320" y="5029200"/>
            <a:ext cx="1687714" cy="275511"/>
            <a:chOff x="4953000" y="5029200"/>
            <a:chExt cx="1687714" cy="275511"/>
          </a:xfrm>
        </p:grpSpPr>
        <p:sp>
          <p:nvSpPr>
            <p:cNvPr id="183" name="4-Point Star 182"/>
            <p:cNvSpPr/>
            <p:nvPr/>
          </p:nvSpPr>
          <p:spPr>
            <a:xfrm>
              <a:off x="4953000" y="5152311"/>
              <a:ext cx="152400" cy="152400"/>
            </a:xfrm>
            <a:prstGeom prst="star4">
              <a:avLst/>
            </a:prstGeom>
            <a:solidFill>
              <a:srgbClr val="FFFF00"/>
            </a:solidFill>
            <a:ln>
              <a:solidFill>
                <a:srgbClr val="FFFF00"/>
              </a:solidFill>
              <a:prstDash val="solid"/>
            </a:ln>
            <a:effectLst>
              <a:glow rad="127000">
                <a:srgbClr val="FF0000">
                  <a:alpha val="4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p:cNvSpPr txBox="1"/>
            <p:nvPr/>
          </p:nvSpPr>
          <p:spPr>
            <a:xfrm>
              <a:off x="4958079" y="5029200"/>
              <a:ext cx="1682635" cy="246221"/>
            </a:xfrm>
            <a:prstGeom prst="rect">
              <a:avLst/>
            </a:prstGeom>
            <a:noFill/>
          </p:spPr>
          <p:txBody>
            <a:bodyPr wrap="square" rtlCol="0">
              <a:spAutoFit/>
            </a:bodyPr>
            <a:lstStyle/>
            <a:p>
              <a:r>
                <a:rPr lang="en-US" sz="1000" dirty="0" smtClean="0"/>
                <a:t>Arms Embargo</a:t>
              </a:r>
            </a:p>
          </p:txBody>
        </p:sp>
      </p:grpSp>
      <p:sp>
        <p:nvSpPr>
          <p:cNvPr id="185" name="TextBox 184"/>
          <p:cNvSpPr txBox="1"/>
          <p:nvPr/>
        </p:nvSpPr>
        <p:spPr>
          <a:xfrm>
            <a:off x="381000" y="6096000"/>
            <a:ext cx="8382000" cy="457200"/>
          </a:xfrm>
          <a:prstGeom prst="rect">
            <a:avLst/>
          </a:prstGeom>
        </p:spPr>
        <p:txBody>
          <a:bodyPr vert="horz" wrap="square" lIns="91440" tIns="45720" rIns="91440" bIns="45720" rtlCol="0" anchor="ctr">
            <a:normAutofit/>
          </a:bodyPr>
          <a:lstStyle/>
          <a:p>
            <a:pPr>
              <a:spcBef>
                <a:spcPct val="0"/>
              </a:spcBef>
            </a:pPr>
            <a:r>
              <a:rPr lang="en-US" sz="1200" i="1" dirty="0" smtClean="0">
                <a:latin typeface="Century Gothic" pitchFamily="34" charset="0"/>
                <a:ea typeface="+mj-ea"/>
                <a:cs typeface="+mj-cs"/>
              </a:rPr>
              <a:t>Summary available on Department of State “Country Policies &amp; Embargoes” </a:t>
            </a:r>
          </a:p>
          <a:p>
            <a:pPr>
              <a:spcBef>
                <a:spcPct val="0"/>
              </a:spcBef>
            </a:pPr>
            <a:r>
              <a:rPr lang="en-US" sz="1200" i="1" dirty="0">
                <a:latin typeface="Century Gothic" pitchFamily="34" charset="0"/>
                <a:ea typeface="+mj-ea"/>
                <a:cs typeface="+mj-cs"/>
                <a:hlinkClick r:id="rId5"/>
              </a:rPr>
              <a:t>http://</a:t>
            </a:r>
            <a:r>
              <a:rPr lang="en-US" sz="1200" i="1" dirty="0" smtClean="0">
                <a:latin typeface="Century Gothic" pitchFamily="34" charset="0"/>
                <a:ea typeface="+mj-ea"/>
                <a:cs typeface="+mj-cs"/>
                <a:hlinkClick r:id="rId5"/>
              </a:rPr>
              <a:t>www.pmddtc.state.gov/embargoed_countries/index.html</a:t>
            </a:r>
            <a:endParaRPr lang="en-US" sz="1200" i="1" dirty="0" smtClean="0">
              <a:latin typeface="Century Gothic" pitchFamily="34" charset="0"/>
              <a:ea typeface="+mj-ea"/>
              <a:cs typeface="+mj-cs"/>
            </a:endParaRPr>
          </a:p>
        </p:txBody>
      </p:sp>
      <p:sp>
        <p:nvSpPr>
          <p:cNvPr id="2" name="Rectangle 1"/>
          <p:cNvSpPr/>
          <p:nvPr/>
        </p:nvSpPr>
        <p:spPr>
          <a:xfrm>
            <a:off x="2771518" y="6553820"/>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3" name="Date Placeholder 2"/>
          <p:cNvSpPr>
            <a:spLocks noGrp="1"/>
          </p:cNvSpPr>
          <p:nvPr>
            <p:ph type="dt" sz="half" idx="10"/>
          </p:nvPr>
        </p:nvSpPr>
        <p:spPr/>
        <p:txBody>
          <a:bodyPr/>
          <a:lstStyle/>
          <a:p>
            <a:pPr>
              <a:defRPr/>
            </a:pPr>
            <a:fld id="{D202ECB3-9424-471C-A76E-3C5C829250C7}" type="datetime1">
              <a:rPr lang="en-US" smtClean="0"/>
              <a:t>7/13/2012</a:t>
            </a:fld>
            <a:endParaRPr lang="en-US"/>
          </a:p>
        </p:txBody>
      </p:sp>
    </p:spTree>
    <p:extLst>
      <p:ext uri="{BB962C8B-B14F-4D97-AF65-F5344CB8AC3E}">
        <p14:creationId xmlns:p14="http://schemas.microsoft.com/office/powerpoint/2010/main" val="3107359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20231"/>
                                        </p:tgtEl>
                                        <p:attrNameLst>
                                          <p:attrName>style.visibility</p:attrName>
                                        </p:attrNameLst>
                                      </p:cBhvr>
                                      <p:to>
                                        <p:strVal val="visible"/>
                                      </p:to>
                                    </p:set>
                                    <p:animEffect transition="in" filter="fade">
                                      <p:cBhvr>
                                        <p:cTn id="14" dur="1000"/>
                                        <p:tgtEl>
                                          <p:spTgt spid="820231"/>
                                        </p:tgtEl>
                                      </p:cBhvr>
                                    </p:animEffect>
                                    <p:anim calcmode="lin" valueType="num">
                                      <p:cBhvr>
                                        <p:cTn id="15" dur="1000" fill="hold"/>
                                        <p:tgtEl>
                                          <p:spTgt spid="820231"/>
                                        </p:tgtEl>
                                        <p:attrNameLst>
                                          <p:attrName>ppt_x</p:attrName>
                                        </p:attrNameLst>
                                      </p:cBhvr>
                                      <p:tavLst>
                                        <p:tav tm="0">
                                          <p:val>
                                            <p:strVal val="#ppt_x"/>
                                          </p:val>
                                        </p:tav>
                                        <p:tav tm="100000">
                                          <p:val>
                                            <p:strVal val="#ppt_x"/>
                                          </p:val>
                                        </p:tav>
                                      </p:tavLst>
                                    </p:anim>
                                    <p:anim calcmode="lin" valueType="num">
                                      <p:cBhvr>
                                        <p:cTn id="16" dur="1000" fill="hold"/>
                                        <p:tgtEl>
                                          <p:spTgt spid="8202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20234"/>
                                        </p:tgtEl>
                                        <p:attrNameLst>
                                          <p:attrName>style.visibility</p:attrName>
                                        </p:attrNameLst>
                                      </p:cBhvr>
                                      <p:to>
                                        <p:strVal val="visible"/>
                                      </p:to>
                                    </p:set>
                                    <p:animEffect transition="in" filter="fade">
                                      <p:cBhvr>
                                        <p:cTn id="21" dur="1000"/>
                                        <p:tgtEl>
                                          <p:spTgt spid="820234"/>
                                        </p:tgtEl>
                                      </p:cBhvr>
                                    </p:animEffect>
                                    <p:anim calcmode="lin" valueType="num">
                                      <p:cBhvr>
                                        <p:cTn id="22" dur="1000" fill="hold"/>
                                        <p:tgtEl>
                                          <p:spTgt spid="820234"/>
                                        </p:tgtEl>
                                        <p:attrNameLst>
                                          <p:attrName>ppt_x</p:attrName>
                                        </p:attrNameLst>
                                      </p:cBhvr>
                                      <p:tavLst>
                                        <p:tav tm="0">
                                          <p:val>
                                            <p:strVal val="#ppt_x"/>
                                          </p:val>
                                        </p:tav>
                                        <p:tav tm="100000">
                                          <p:val>
                                            <p:strVal val="#ppt_x"/>
                                          </p:val>
                                        </p:tav>
                                      </p:tavLst>
                                    </p:anim>
                                    <p:anim calcmode="lin" valueType="num">
                                      <p:cBhvr>
                                        <p:cTn id="23" dur="1000" fill="hold"/>
                                        <p:tgtEl>
                                          <p:spTgt spid="820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304800"/>
            <a:ext cx="8229600" cy="762000"/>
          </a:xfrm>
        </p:spPr>
        <p:txBody>
          <a:bodyPr>
            <a:normAutofit/>
          </a:bodyPr>
          <a:lstStyle/>
          <a:p>
            <a:r>
              <a:rPr lang="en-US" dirty="0" smtClean="0"/>
              <a:t>Penalties</a:t>
            </a:r>
            <a:endParaRPr lang="en-US" dirty="0"/>
          </a:p>
        </p:txBody>
      </p:sp>
      <p:sp>
        <p:nvSpPr>
          <p:cNvPr id="22" name="Content Placeholder 4"/>
          <p:cNvSpPr>
            <a:spLocks noGrp="1"/>
          </p:cNvSpPr>
          <p:nvPr>
            <p:ph idx="1"/>
          </p:nvPr>
        </p:nvSpPr>
        <p:spPr>
          <a:xfrm>
            <a:off x="381000" y="1358086"/>
            <a:ext cx="8458200" cy="5118914"/>
          </a:xfrm>
        </p:spPr>
        <p:txBody>
          <a:bodyPr>
            <a:normAutofit/>
          </a:bodyPr>
          <a:lstStyle/>
          <a:p>
            <a:pPr marL="0" indent="0">
              <a:buNone/>
            </a:pPr>
            <a:endParaRPr lang="en-US" sz="1200" dirty="0" smtClean="0"/>
          </a:p>
          <a:p>
            <a:pPr marL="0" indent="0">
              <a:buNone/>
            </a:pPr>
            <a:r>
              <a:rPr lang="en-US" b="1" dirty="0"/>
              <a:t>"WILLFUL VIOLATIONS"</a:t>
            </a:r>
          </a:p>
          <a:p>
            <a:pPr marL="0" indent="0">
              <a:buNone/>
            </a:pPr>
            <a:r>
              <a:rPr lang="en-US" b="1" dirty="0" smtClean="0"/>
              <a:t>University </a:t>
            </a:r>
            <a:r>
              <a:rPr lang="en-US" b="1" dirty="0"/>
              <a:t>- </a:t>
            </a:r>
            <a:r>
              <a:rPr lang="en-US" dirty="0"/>
              <a:t>A fine of up to the greater of $1,000,000 or five times the value of the exports for each violation;</a:t>
            </a:r>
          </a:p>
          <a:p>
            <a:pPr marL="0" indent="0">
              <a:buNone/>
            </a:pPr>
            <a:r>
              <a:rPr lang="en-US" b="1" dirty="0" smtClean="0"/>
              <a:t>Individual </a:t>
            </a:r>
            <a:r>
              <a:rPr lang="en-US" b="1" dirty="0"/>
              <a:t>- </a:t>
            </a:r>
            <a:r>
              <a:rPr lang="en-US" dirty="0"/>
              <a:t>A fine of up to $250,000 or imprisonment for up to ten years, or both, for each violation.</a:t>
            </a:r>
          </a:p>
          <a:p>
            <a:pPr marL="0" indent="0">
              <a:buNone/>
            </a:pPr>
            <a:endParaRPr lang="en-US" b="1" dirty="0" smtClean="0"/>
          </a:p>
          <a:p>
            <a:pPr marL="0" indent="0">
              <a:buNone/>
            </a:pPr>
            <a:r>
              <a:rPr lang="en-US" b="1" dirty="0" smtClean="0"/>
              <a:t>"</a:t>
            </a:r>
            <a:r>
              <a:rPr lang="en-US" b="1" dirty="0"/>
              <a:t>KNOWING </a:t>
            </a:r>
            <a:r>
              <a:rPr lang="en-US" b="1" dirty="0" smtClean="0"/>
              <a:t>VIOLATIONS“</a:t>
            </a:r>
          </a:p>
          <a:p>
            <a:pPr marL="0" indent="0">
              <a:buNone/>
            </a:pPr>
            <a:r>
              <a:rPr lang="en-US" b="1" dirty="0" smtClean="0"/>
              <a:t>University</a:t>
            </a:r>
            <a:r>
              <a:rPr lang="en-US" dirty="0" smtClean="0"/>
              <a:t> </a:t>
            </a:r>
            <a:r>
              <a:rPr lang="en-US" dirty="0"/>
              <a:t>- A fine of up to the greater of $50,000 or five times the value of the exports for each violation; </a:t>
            </a:r>
          </a:p>
          <a:p>
            <a:pPr marL="0" indent="0">
              <a:buNone/>
            </a:pPr>
            <a:r>
              <a:rPr lang="en-US" b="1" dirty="0"/>
              <a:t>Individual</a:t>
            </a:r>
            <a:r>
              <a:rPr lang="en-US" dirty="0"/>
              <a:t> - A fine of up to the greater of $50,000 or five times the value of the exports or imprisonment for up to five years, or both, for each violation.</a:t>
            </a:r>
          </a:p>
          <a:p>
            <a:pPr marL="0" indent="0">
              <a:buNone/>
            </a:pPr>
            <a:endParaRPr lang="en-US" b="1" dirty="0" smtClean="0"/>
          </a:p>
          <a:p>
            <a:pPr marL="0" indent="0">
              <a:buNone/>
            </a:pPr>
            <a:r>
              <a:rPr lang="en-US" b="1" dirty="0" smtClean="0"/>
              <a:t>Civil </a:t>
            </a:r>
            <a:r>
              <a:rPr lang="en-US" b="1" dirty="0"/>
              <a:t>(Administrative) Sanctions:</a:t>
            </a:r>
          </a:p>
          <a:p>
            <a:pPr marL="0" indent="0">
              <a:buNone/>
            </a:pPr>
            <a:r>
              <a:rPr lang="en-US" dirty="0"/>
              <a:t>The imposition of a fine of up to $12,000 for each violation, except that the fine for violations involving items controlled for national security reasons is up to $120,000 for each violation.</a:t>
            </a:r>
            <a:endParaRPr lang="en-US" dirty="0" smtClean="0"/>
          </a:p>
          <a:p>
            <a:pPr marL="0" indent="0">
              <a:buNone/>
            </a:pPr>
            <a:endParaRPr lang="en-US" sz="2300" dirty="0" smtClean="0"/>
          </a:p>
        </p:txBody>
      </p:sp>
      <p:sp>
        <p:nvSpPr>
          <p:cNvPr id="2" name="Text Placeholder 1"/>
          <p:cNvSpPr>
            <a:spLocks noGrp="1"/>
          </p:cNvSpPr>
          <p:nvPr>
            <p:ph type="body" sz="quarter" idx="13"/>
          </p:nvPr>
        </p:nvSpPr>
        <p:spPr/>
        <p:txBody>
          <a:bodyPr/>
          <a:lstStyle/>
          <a:p>
            <a:r>
              <a:rPr lang="en-US" dirty="0" smtClean="0"/>
              <a:t>The Export Administration Regulations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0" y="533400"/>
            <a:ext cx="1268037" cy="11921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8276103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304800"/>
            <a:ext cx="8229600" cy="762000"/>
          </a:xfrm>
        </p:spPr>
        <p:txBody>
          <a:bodyPr>
            <a:normAutofit/>
          </a:bodyPr>
          <a:lstStyle/>
          <a:p>
            <a:r>
              <a:rPr lang="en-US" dirty="0" smtClean="0"/>
              <a:t>Penalties</a:t>
            </a:r>
            <a:endParaRPr lang="en-US" dirty="0"/>
          </a:p>
        </p:txBody>
      </p:sp>
      <p:sp>
        <p:nvSpPr>
          <p:cNvPr id="22" name="Content Placeholder 4"/>
          <p:cNvSpPr>
            <a:spLocks noGrp="1"/>
          </p:cNvSpPr>
          <p:nvPr>
            <p:ph idx="1"/>
          </p:nvPr>
        </p:nvSpPr>
        <p:spPr>
          <a:xfrm>
            <a:off x="381000" y="1752600"/>
            <a:ext cx="8458200" cy="4343400"/>
          </a:xfrm>
        </p:spPr>
        <p:txBody>
          <a:bodyPr>
            <a:normAutofit/>
          </a:bodyPr>
          <a:lstStyle/>
          <a:p>
            <a:pPr marL="0" indent="0">
              <a:buNone/>
            </a:pPr>
            <a:endParaRPr lang="en-US" dirty="0" smtClean="0"/>
          </a:p>
          <a:p>
            <a:pPr marL="0" indent="0">
              <a:buNone/>
            </a:pPr>
            <a:r>
              <a:rPr lang="en-US" b="1" dirty="0"/>
              <a:t>Criminal Sanctions:</a:t>
            </a:r>
          </a:p>
          <a:p>
            <a:pPr marL="0" indent="0">
              <a:buNone/>
            </a:pPr>
            <a:r>
              <a:rPr lang="en-US" b="1" dirty="0" smtClean="0"/>
              <a:t>University </a:t>
            </a:r>
            <a:r>
              <a:rPr lang="en-US" dirty="0"/>
              <a:t>- A fine of up to $1,000,000 for each violation;</a:t>
            </a:r>
          </a:p>
          <a:p>
            <a:pPr marL="0" indent="0">
              <a:buNone/>
            </a:pPr>
            <a:r>
              <a:rPr lang="en-US" b="1" dirty="0" smtClean="0"/>
              <a:t>Individual</a:t>
            </a:r>
            <a:r>
              <a:rPr lang="en-US" dirty="0" smtClean="0"/>
              <a:t> </a:t>
            </a:r>
            <a:r>
              <a:rPr lang="en-US" dirty="0"/>
              <a:t>- A fine of up to $1,000,000 or up to ten years in prison, or both, for each violation.</a:t>
            </a:r>
          </a:p>
          <a:p>
            <a:pPr marL="0" indent="0">
              <a:buNone/>
            </a:pPr>
            <a:endParaRPr lang="en-US" dirty="0"/>
          </a:p>
          <a:p>
            <a:pPr marL="0" indent="0">
              <a:buNone/>
            </a:pPr>
            <a:r>
              <a:rPr lang="en-US" b="1" dirty="0"/>
              <a:t>Civil Sanctions:</a:t>
            </a:r>
          </a:p>
          <a:p>
            <a:pPr marL="0" indent="0">
              <a:buNone/>
            </a:pPr>
            <a:r>
              <a:rPr lang="en-US" b="1" dirty="0" smtClean="0"/>
              <a:t>University </a:t>
            </a:r>
            <a:r>
              <a:rPr lang="en-US" b="1" dirty="0"/>
              <a:t>- </a:t>
            </a:r>
            <a:r>
              <a:rPr lang="en-US" dirty="0"/>
              <a:t>A fine of up to $500,000 for each violation;</a:t>
            </a:r>
          </a:p>
          <a:p>
            <a:pPr marL="0" indent="0">
              <a:buNone/>
            </a:pPr>
            <a:r>
              <a:rPr lang="en-US" b="1" dirty="0" smtClean="0"/>
              <a:t>Individual </a:t>
            </a:r>
            <a:r>
              <a:rPr lang="en-US" dirty="0"/>
              <a:t>- A fine of up to $500,000 for each violation.</a:t>
            </a:r>
          </a:p>
          <a:p>
            <a:pPr marL="0" indent="0">
              <a:buNone/>
            </a:pPr>
            <a:endParaRPr lang="en-US" sz="2000" dirty="0"/>
          </a:p>
          <a:p>
            <a:pPr marL="0" indent="0">
              <a:buNone/>
            </a:pPr>
            <a:endParaRPr lang="en-US" sz="1200" dirty="0" smtClean="0"/>
          </a:p>
        </p:txBody>
      </p:sp>
      <p:sp>
        <p:nvSpPr>
          <p:cNvPr id="2" name="Text Placeholder 1"/>
          <p:cNvSpPr>
            <a:spLocks noGrp="1"/>
          </p:cNvSpPr>
          <p:nvPr>
            <p:ph type="body" sz="quarter" idx="13"/>
          </p:nvPr>
        </p:nvSpPr>
        <p:spPr/>
        <p:txBody>
          <a:bodyPr/>
          <a:lstStyle/>
          <a:p>
            <a:r>
              <a:rPr lang="en-US" dirty="0" smtClean="0"/>
              <a:t>The International Traffic in Arms Regulations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0400" y="914400"/>
            <a:ext cx="1306123" cy="11715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5"/>
          <p:cNvSpPr txBox="1"/>
          <p:nvPr/>
        </p:nvSpPr>
        <p:spPr>
          <a:xfrm>
            <a:off x="381000" y="5791200"/>
            <a:ext cx="8382000" cy="685800"/>
          </a:xfrm>
          <a:prstGeom prst="rect">
            <a:avLst/>
          </a:prstGeom>
        </p:spPr>
        <p:txBody>
          <a:bodyPr vert="horz" wrap="square" lIns="91440" tIns="45720" rIns="91440" bIns="45720" rtlCol="0" anchor="ctr">
            <a:normAutofit/>
          </a:bodyPr>
          <a:lstStyle/>
          <a:p>
            <a:pPr>
              <a:spcBef>
                <a:spcPct val="0"/>
              </a:spcBef>
            </a:pPr>
            <a:r>
              <a:rPr lang="en-US" sz="1200" i="1" dirty="0" smtClean="0">
                <a:latin typeface="Century Gothic" pitchFamily="34" charset="0"/>
                <a:ea typeface="+mj-ea"/>
                <a:cs typeface="+mj-cs"/>
              </a:rPr>
              <a:t>John Reece Roth: </a:t>
            </a:r>
          </a:p>
          <a:p>
            <a:pPr>
              <a:spcBef>
                <a:spcPct val="0"/>
              </a:spcBef>
            </a:pPr>
            <a:r>
              <a:rPr lang="en-US" sz="1200" i="1" dirty="0">
                <a:latin typeface="Century Gothic" pitchFamily="34" charset="0"/>
                <a:ea typeface="+mj-ea"/>
                <a:cs typeface="+mj-cs"/>
                <a:hlinkClick r:id="rId3"/>
              </a:rPr>
              <a:t>http://</a:t>
            </a:r>
            <a:r>
              <a:rPr lang="en-US" sz="1200" i="1" dirty="0" smtClean="0">
                <a:latin typeface="Century Gothic" pitchFamily="34" charset="0"/>
                <a:ea typeface="+mj-ea"/>
                <a:cs typeface="+mj-cs"/>
                <a:hlinkClick r:id="rId3"/>
              </a:rPr>
              <a:t>www.fbi.gov/knoxville/press-releases/2012/former-university-of-tennessee-professor-john-reece-roth-begins-serving-four-year-prison-sentence-on-convictions-of-illegally-exporting-military-research-data</a:t>
            </a:r>
            <a:endParaRPr lang="en-US" sz="1200" i="1" dirty="0" smtClean="0">
              <a:latin typeface="Century Gothic" pitchFamily="34" charset="0"/>
              <a:ea typeface="+mj-ea"/>
              <a:cs typeface="+mj-cs"/>
            </a:endParaRPr>
          </a:p>
        </p:txBody>
      </p:sp>
    </p:spTree>
    <p:extLst>
      <p:ext uri="{BB962C8B-B14F-4D97-AF65-F5344CB8AC3E}">
        <p14:creationId xmlns:p14="http://schemas.microsoft.com/office/powerpoint/2010/main" val="1131011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Why Do Human Research Subjects Need Protection?</a:t>
            </a:r>
          </a:p>
        </p:txBody>
      </p:sp>
      <p:sp>
        <p:nvSpPr>
          <p:cNvPr id="3" name="Content Placeholder 2"/>
          <p:cNvSpPr>
            <a:spLocks noGrp="1"/>
          </p:cNvSpPr>
          <p:nvPr>
            <p:ph idx="1"/>
          </p:nvPr>
        </p:nvSpPr>
        <p:spPr/>
        <p:txBody>
          <a:bodyPr>
            <a:normAutofit/>
          </a:bodyPr>
          <a:lstStyle/>
          <a:p>
            <a:r>
              <a:rPr lang="en-US" sz="2800" dirty="0"/>
              <a:t>Trigger Events</a:t>
            </a:r>
            <a:br>
              <a:rPr lang="en-US" sz="2800" dirty="0"/>
            </a:br>
            <a:r>
              <a:rPr lang="en-US" sz="2800" dirty="0" smtClean="0"/>
              <a:t>-The </a:t>
            </a:r>
            <a:r>
              <a:rPr lang="en-US" sz="2800" dirty="0"/>
              <a:t>Nazi Experiments</a:t>
            </a:r>
            <a:br>
              <a:rPr lang="en-US" sz="2800" dirty="0"/>
            </a:br>
            <a:r>
              <a:rPr lang="en-US" sz="2800" dirty="0" smtClean="0"/>
              <a:t>-Tuskegee </a:t>
            </a:r>
            <a:r>
              <a:rPr lang="en-US" sz="2800" dirty="0"/>
              <a:t>Syphilis Study</a:t>
            </a:r>
          </a:p>
          <a:p>
            <a:r>
              <a:rPr lang="en-US" sz="2800" dirty="0"/>
              <a:t>Ethical Milestones</a:t>
            </a:r>
            <a:br>
              <a:rPr lang="en-US" sz="2800" dirty="0"/>
            </a:br>
            <a:r>
              <a:rPr lang="en-US" sz="2800" dirty="0" smtClean="0"/>
              <a:t>-Nuremberg </a:t>
            </a:r>
            <a:r>
              <a:rPr lang="en-US" sz="2800" dirty="0"/>
              <a:t>Code 1947</a:t>
            </a:r>
            <a:br>
              <a:rPr lang="en-US" sz="2800" dirty="0"/>
            </a:br>
            <a:r>
              <a:rPr lang="en-US" sz="2800" dirty="0" smtClean="0"/>
              <a:t>-National </a:t>
            </a:r>
            <a:r>
              <a:rPr lang="en-US" sz="2800" dirty="0"/>
              <a:t>Commission for the Protection of Human    </a:t>
            </a:r>
            <a:r>
              <a:rPr lang="en-US" sz="2800" dirty="0" smtClean="0"/>
              <a:t>-Subjects </a:t>
            </a:r>
            <a:r>
              <a:rPr lang="en-US" sz="2800" dirty="0"/>
              <a:t>Biomedical &amp; Behavioral 1974</a:t>
            </a:r>
            <a:br>
              <a:rPr lang="en-US" sz="2800" dirty="0"/>
            </a:br>
            <a:r>
              <a:rPr lang="en-US" sz="2800" dirty="0" smtClean="0"/>
              <a:t>-Belmont </a:t>
            </a:r>
            <a:r>
              <a:rPr lang="en-US" sz="2800" dirty="0"/>
              <a:t>Report 1978</a:t>
            </a:r>
            <a:br>
              <a:rPr lang="en-US" sz="2800" dirty="0"/>
            </a:br>
            <a:r>
              <a:rPr lang="en-US" sz="2800" dirty="0" smtClean="0"/>
              <a:t>-Common </a:t>
            </a:r>
            <a:r>
              <a:rPr lang="en-US" sz="2800" dirty="0"/>
              <a:t>Rule 1991</a:t>
            </a:r>
          </a:p>
          <a:p>
            <a:endParaRPr lang="en-US" dirty="0"/>
          </a:p>
        </p:txBody>
      </p:sp>
      <p:sp>
        <p:nvSpPr>
          <p:cNvPr id="4" name="Rectangle 3"/>
          <p:cNvSpPr/>
          <p:nvPr/>
        </p:nvSpPr>
        <p:spPr>
          <a:xfrm>
            <a:off x="2970440" y="6508539"/>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6062559A-966B-4C4D-A8B8-C5532C974297}"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2041077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304800"/>
            <a:ext cx="8229600" cy="762000"/>
          </a:xfrm>
        </p:spPr>
        <p:txBody>
          <a:bodyPr>
            <a:normAutofit/>
          </a:bodyPr>
          <a:lstStyle/>
          <a:p>
            <a:r>
              <a:rPr lang="en-US" dirty="0" smtClean="0"/>
              <a:t>Penalties</a:t>
            </a:r>
            <a:endParaRPr lang="en-US" dirty="0"/>
          </a:p>
        </p:txBody>
      </p:sp>
      <p:sp>
        <p:nvSpPr>
          <p:cNvPr id="22" name="Content Placeholder 4"/>
          <p:cNvSpPr>
            <a:spLocks noGrp="1"/>
          </p:cNvSpPr>
          <p:nvPr>
            <p:ph idx="1"/>
          </p:nvPr>
        </p:nvSpPr>
        <p:spPr>
          <a:xfrm>
            <a:off x="381000" y="1752600"/>
            <a:ext cx="8458200" cy="4343400"/>
          </a:xfrm>
        </p:spPr>
        <p:txBody>
          <a:bodyPr>
            <a:normAutofit/>
          </a:bodyPr>
          <a:lstStyle/>
          <a:p>
            <a:pPr marL="0" indent="0">
              <a:buNone/>
            </a:pPr>
            <a:endParaRPr lang="en-US" dirty="0" smtClean="0"/>
          </a:p>
          <a:p>
            <a:pPr marL="0" indent="0">
              <a:buNone/>
            </a:pPr>
            <a:r>
              <a:rPr lang="en-US" b="1" dirty="0"/>
              <a:t>Criminal Sanctions:</a:t>
            </a:r>
          </a:p>
          <a:p>
            <a:pPr marL="0" indent="0">
              <a:buNone/>
            </a:pPr>
            <a:r>
              <a:rPr lang="en-US" b="1" dirty="0" smtClean="0"/>
              <a:t>University </a:t>
            </a:r>
            <a:r>
              <a:rPr lang="en-US" b="1" dirty="0"/>
              <a:t>- </a:t>
            </a:r>
            <a:r>
              <a:rPr lang="en-US" dirty="0"/>
              <a:t>A fine of up to $1,000,000 for each violation;</a:t>
            </a:r>
          </a:p>
          <a:p>
            <a:pPr marL="0" indent="0">
              <a:buNone/>
            </a:pPr>
            <a:r>
              <a:rPr lang="en-US" b="1" dirty="0" smtClean="0"/>
              <a:t>Individual </a:t>
            </a:r>
            <a:r>
              <a:rPr lang="en-US" b="1" dirty="0"/>
              <a:t>- </a:t>
            </a:r>
            <a:r>
              <a:rPr lang="en-US" dirty="0"/>
              <a:t>A fine of up to $1,000,000 or up to twenty years in prison, or both, for each violation.</a:t>
            </a:r>
          </a:p>
          <a:p>
            <a:pPr marL="0" indent="0">
              <a:buNone/>
            </a:pPr>
            <a:endParaRPr lang="en-US" dirty="0"/>
          </a:p>
          <a:p>
            <a:pPr marL="0" indent="0">
              <a:buNone/>
            </a:pPr>
            <a:r>
              <a:rPr lang="en-US" b="1" dirty="0"/>
              <a:t>Civil Sanctions:</a:t>
            </a:r>
          </a:p>
          <a:p>
            <a:pPr marL="0" indent="0">
              <a:buNone/>
            </a:pPr>
            <a:r>
              <a:rPr lang="en-US" b="1" dirty="0" smtClean="0"/>
              <a:t>University </a:t>
            </a:r>
            <a:r>
              <a:rPr lang="en-US" b="1" dirty="0"/>
              <a:t>- </a:t>
            </a:r>
            <a:r>
              <a:rPr lang="en-US" dirty="0"/>
              <a:t>A fine of up to $55,000 for each violation;</a:t>
            </a:r>
          </a:p>
          <a:p>
            <a:pPr marL="0" indent="0">
              <a:buNone/>
            </a:pPr>
            <a:r>
              <a:rPr lang="en-US" b="1" dirty="0" smtClean="0"/>
              <a:t>Individual </a:t>
            </a:r>
            <a:r>
              <a:rPr lang="en-US" b="1" dirty="0"/>
              <a:t>- </a:t>
            </a:r>
            <a:r>
              <a:rPr lang="en-US" dirty="0"/>
              <a:t>A fine of up to $55,000 for each violation.</a:t>
            </a:r>
          </a:p>
          <a:p>
            <a:pPr marL="0" indent="0">
              <a:buNone/>
            </a:pPr>
            <a:endParaRPr lang="en-US" sz="1600" dirty="0"/>
          </a:p>
          <a:p>
            <a:pPr marL="0" indent="0">
              <a:buNone/>
            </a:pPr>
            <a:endParaRPr lang="en-US" sz="1200" dirty="0" smtClean="0"/>
          </a:p>
        </p:txBody>
      </p:sp>
      <p:sp>
        <p:nvSpPr>
          <p:cNvPr id="2" name="Text Placeholder 1"/>
          <p:cNvSpPr>
            <a:spLocks noGrp="1"/>
          </p:cNvSpPr>
          <p:nvPr>
            <p:ph type="body" sz="quarter" idx="13"/>
          </p:nvPr>
        </p:nvSpPr>
        <p:spPr/>
        <p:txBody>
          <a:bodyPr/>
          <a:lstStyle/>
          <a:p>
            <a:r>
              <a:rPr lang="en-US" dirty="0" smtClean="0"/>
              <a:t>The Office of Foreign Assets Control</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55774" y="914400"/>
            <a:ext cx="1326226" cy="12433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490989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63562"/>
          </a:xfrm>
        </p:spPr>
        <p:txBody>
          <a:bodyPr>
            <a:normAutofit fontScale="90000"/>
          </a:bodyPr>
          <a:lstStyle/>
          <a:p>
            <a:r>
              <a:rPr lang="en-US" dirty="0" smtClean="0"/>
              <a:t>Suspicious Contacts</a:t>
            </a:r>
            <a:endParaRPr lang="en-US" dirty="0"/>
          </a:p>
        </p:txBody>
      </p:sp>
      <p:sp>
        <p:nvSpPr>
          <p:cNvPr id="9" name="Text Placeholder 40"/>
          <p:cNvSpPr>
            <a:spLocks noGrp="1"/>
          </p:cNvSpPr>
          <p:nvPr>
            <p:ph type="body" sz="quarter" idx="4294967295"/>
          </p:nvPr>
        </p:nvSpPr>
        <p:spPr>
          <a:xfrm>
            <a:off x="2971800" y="1676400"/>
            <a:ext cx="6019800" cy="2133600"/>
          </a:xfrm>
          <a:prstGeom prst="rect">
            <a:avLst/>
          </a:prstGeom>
        </p:spPr>
        <p:txBody>
          <a:bodyPr>
            <a:normAutofit/>
          </a:bodyPr>
          <a:lstStyle/>
          <a:p>
            <a:pPr marL="0" lvl="0" indent="0">
              <a:buNone/>
            </a:pPr>
            <a:r>
              <a:rPr lang="en-US" dirty="0" smtClean="0"/>
              <a:t>Products</a:t>
            </a:r>
          </a:p>
          <a:p>
            <a:pPr marL="0" lvl="0" indent="0">
              <a:buNone/>
            </a:pPr>
            <a:r>
              <a:rPr lang="en-US" sz="1400" dirty="0" smtClean="0"/>
              <a:t>Military application or dual-use?</a:t>
            </a:r>
          </a:p>
          <a:p>
            <a:pPr marL="0" lvl="0" indent="0">
              <a:buNone/>
            </a:pPr>
            <a:r>
              <a:rPr lang="en-US" sz="1400" dirty="0" smtClean="0"/>
              <a:t>“Intended use” does not matter.  Was it designed for the military? </a:t>
            </a:r>
          </a:p>
          <a:p>
            <a:pPr marL="0" lvl="0" indent="0">
              <a:buNone/>
            </a:pPr>
            <a:r>
              <a:rPr lang="en-US" sz="1400" dirty="0" smtClean="0"/>
              <a:t>Involves defense contractors – who would buy it?</a:t>
            </a:r>
          </a:p>
          <a:p>
            <a:pPr marL="0" lvl="0" indent="0">
              <a:buNone/>
            </a:pPr>
            <a:r>
              <a:rPr lang="en-US" sz="1400" dirty="0" smtClean="0"/>
              <a:t>Cutting-edge technology</a:t>
            </a:r>
          </a:p>
          <a:p>
            <a:pPr marL="0" lvl="0" indent="0">
              <a:buNone/>
            </a:pPr>
            <a:r>
              <a:rPr lang="en-US" sz="1400" dirty="0" smtClean="0"/>
              <a:t>Proprietary, trade-secret, patent, secrecy order vs. Public Domain?</a:t>
            </a:r>
          </a:p>
        </p:txBody>
      </p:sp>
      <p:sp>
        <p:nvSpPr>
          <p:cNvPr id="11" name="Text Placeholder 40"/>
          <p:cNvSpPr>
            <a:spLocks noGrp="1"/>
          </p:cNvSpPr>
          <p:nvPr>
            <p:ph type="body" sz="quarter" idx="4294967295"/>
          </p:nvPr>
        </p:nvSpPr>
        <p:spPr>
          <a:xfrm>
            <a:off x="3211773" y="3581400"/>
            <a:ext cx="5410200" cy="1752600"/>
          </a:xfrm>
          <a:prstGeom prst="rect">
            <a:avLst/>
          </a:prstGeom>
        </p:spPr>
        <p:txBody>
          <a:bodyPr>
            <a:normAutofit fontScale="85000" lnSpcReduction="10000"/>
          </a:bodyPr>
          <a:lstStyle/>
          <a:p>
            <a:pPr marL="0" lvl="0" indent="0">
              <a:buNone/>
            </a:pPr>
            <a:r>
              <a:rPr lang="en-US" dirty="0" smtClean="0"/>
              <a:t>Foreign Nexus…</a:t>
            </a:r>
          </a:p>
          <a:p>
            <a:pPr marL="0" lvl="0" indent="0">
              <a:buNone/>
            </a:pPr>
            <a:r>
              <a:rPr lang="en-US" sz="1300" dirty="0" smtClean="0"/>
              <a:t>Involvement (visits, un-</a:t>
            </a:r>
            <a:r>
              <a:rPr lang="en-US" sz="1300" dirty="0" err="1" smtClean="0"/>
              <a:t>solicitated</a:t>
            </a:r>
            <a:r>
              <a:rPr lang="en-US" sz="1300" dirty="0" smtClean="0"/>
              <a:t> contacts, contacts from “Countries of Concern”) </a:t>
            </a:r>
          </a:p>
          <a:p>
            <a:pPr marL="0" lvl="0" indent="0">
              <a:buNone/>
            </a:pPr>
            <a:r>
              <a:rPr lang="en-US" sz="1300" dirty="0" smtClean="0"/>
              <a:t>Exports? </a:t>
            </a:r>
            <a:endParaRPr lang="en-US" sz="1300" dirty="0"/>
          </a:p>
          <a:p>
            <a:pPr marL="0" lvl="0" indent="0">
              <a:buNone/>
            </a:pPr>
            <a:r>
              <a:rPr lang="en-US" sz="1300" dirty="0" smtClean="0"/>
              <a:t>Visits or unusual requests for bid </a:t>
            </a:r>
          </a:p>
          <a:p>
            <a:pPr marL="0" lvl="0" indent="0">
              <a:buNone/>
            </a:pPr>
            <a:r>
              <a:rPr lang="en-US" sz="1300" dirty="0" smtClean="0"/>
              <a:t>Foreign nationals access to data, hardware, software, etc. in any manner in the U.S.?</a:t>
            </a:r>
          </a:p>
          <a:p>
            <a:pPr marL="0" lvl="0" indent="0">
              <a:buNone/>
            </a:pPr>
            <a:r>
              <a:rPr lang="en-US" sz="1300" dirty="0" smtClean="0"/>
              <a:t>Collaboration, manufacturing, offshore procurement, etc.?</a:t>
            </a:r>
          </a:p>
          <a:p>
            <a:pPr marL="0" lvl="0" indent="0">
              <a:buNone/>
            </a:pPr>
            <a:r>
              <a:rPr lang="en-US" sz="1300" dirty="0" smtClean="0"/>
              <a:t>Foreign Ownership, Control, or Influence (FOCI)</a:t>
            </a:r>
          </a:p>
          <a:p>
            <a:pPr marL="0" lvl="0" indent="0">
              <a:buNone/>
            </a:pPr>
            <a:r>
              <a:rPr lang="en-US" sz="1300" dirty="0" smtClean="0"/>
              <a:t>Front Companies</a:t>
            </a:r>
          </a:p>
          <a:p>
            <a:endParaRPr lang="en-US" dirty="0"/>
          </a:p>
        </p:txBody>
      </p:sp>
      <p:sp>
        <p:nvSpPr>
          <p:cNvPr id="14" name="Text Placeholder 40"/>
          <p:cNvSpPr>
            <a:spLocks noGrp="1"/>
          </p:cNvSpPr>
          <p:nvPr>
            <p:ph type="body" sz="quarter" idx="4294967295"/>
          </p:nvPr>
        </p:nvSpPr>
        <p:spPr>
          <a:xfrm>
            <a:off x="4114800" y="847633"/>
            <a:ext cx="4800600" cy="1020474"/>
          </a:xfrm>
          <a:prstGeom prst="rect">
            <a:avLst/>
          </a:prstGeom>
        </p:spPr>
        <p:txBody>
          <a:bodyPr>
            <a:normAutofit fontScale="70000" lnSpcReduction="20000"/>
          </a:bodyPr>
          <a:lstStyle/>
          <a:p>
            <a:pPr marL="0" lvl="0" indent="0">
              <a:buNone/>
            </a:pPr>
            <a:r>
              <a:rPr lang="en-US" dirty="0" smtClean="0"/>
              <a:t>Solicitations for Confidential Information </a:t>
            </a:r>
            <a:br>
              <a:rPr lang="en-US" dirty="0" smtClean="0"/>
            </a:br>
            <a:r>
              <a:rPr lang="en-US" sz="1300" dirty="0" smtClean="0"/>
              <a:t>Such as schedules, costs, bid information requests </a:t>
            </a:r>
          </a:p>
          <a:p>
            <a:pPr marL="0" lvl="0" indent="0">
              <a:buNone/>
            </a:pPr>
            <a:r>
              <a:rPr lang="en-US" sz="1300" dirty="0" smtClean="0"/>
              <a:t>Development, production locations, partners or other key data</a:t>
            </a:r>
          </a:p>
          <a:p>
            <a:pPr marL="0" lvl="0" indent="0">
              <a:buNone/>
            </a:pPr>
            <a:r>
              <a:rPr lang="en-US" sz="1300" dirty="0" smtClean="0"/>
              <a:t>Identify assets by value and importance</a:t>
            </a:r>
          </a:p>
          <a:p>
            <a:pPr marL="0" lvl="0" indent="0">
              <a:buNone/>
            </a:pPr>
            <a:endParaRPr lang="en-US" dirty="0" smtClean="0"/>
          </a:p>
          <a:p>
            <a:endParaRPr lang="en-US" dirty="0"/>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2743200"/>
            <a:ext cx="2119615" cy="2106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9" name="TextBox 18"/>
          <p:cNvSpPr txBox="1"/>
          <p:nvPr/>
        </p:nvSpPr>
        <p:spPr>
          <a:xfrm>
            <a:off x="381000" y="5562600"/>
            <a:ext cx="8382000" cy="1295400"/>
          </a:xfrm>
          <a:prstGeom prst="rect">
            <a:avLst/>
          </a:prstGeom>
        </p:spPr>
        <p:txBody>
          <a:bodyPr vert="horz" wrap="square" lIns="91440" tIns="45720" rIns="91440" bIns="45720" rtlCol="0" anchor="ctr">
            <a:normAutofit/>
          </a:bodyPr>
          <a:lstStyle/>
          <a:p>
            <a:pPr>
              <a:spcBef>
                <a:spcPct val="0"/>
              </a:spcBef>
            </a:pPr>
            <a:r>
              <a:rPr lang="en-US" sz="1200" i="1" dirty="0" smtClean="0">
                <a:latin typeface="Century Gothic" pitchFamily="34" charset="0"/>
                <a:ea typeface="+mj-ea"/>
                <a:cs typeface="+mj-cs"/>
              </a:rPr>
              <a:t>DSS Counterintelligence Training Materials website: </a:t>
            </a:r>
          </a:p>
          <a:p>
            <a:pPr>
              <a:spcBef>
                <a:spcPct val="0"/>
              </a:spcBef>
            </a:pPr>
            <a:r>
              <a:rPr lang="en-US" sz="1200" i="1" dirty="0">
                <a:latin typeface="Century Gothic" pitchFamily="34" charset="0"/>
                <a:ea typeface="+mj-ea"/>
                <a:cs typeface="+mj-cs"/>
                <a:hlinkClick r:id="rId3"/>
              </a:rPr>
              <a:t>http://</a:t>
            </a:r>
            <a:r>
              <a:rPr lang="en-US" sz="1200" i="1" dirty="0" smtClean="0">
                <a:latin typeface="Century Gothic" pitchFamily="34" charset="0"/>
                <a:ea typeface="+mj-ea"/>
                <a:cs typeface="+mj-cs"/>
                <a:hlinkClick r:id="rId3"/>
              </a:rPr>
              <a:t>www.dss.mil/isp/count_intell/count_train_mat.html</a:t>
            </a:r>
            <a:endParaRPr lang="en-US" sz="1200" i="1" dirty="0" smtClean="0">
              <a:latin typeface="Century Gothic" pitchFamily="34" charset="0"/>
              <a:ea typeface="+mj-ea"/>
              <a:cs typeface="+mj-cs"/>
            </a:endParaRPr>
          </a:p>
          <a:p>
            <a:pPr>
              <a:spcBef>
                <a:spcPct val="0"/>
              </a:spcBef>
            </a:pPr>
            <a:r>
              <a:rPr lang="en-US" sz="1200" i="1" dirty="0" smtClean="0">
                <a:latin typeface="Century Gothic" pitchFamily="34" charset="0"/>
                <a:ea typeface="+mj-ea"/>
                <a:cs typeface="+mj-cs"/>
              </a:rPr>
              <a:t>American Universities’ Culture of Openness Attracts Students  </a:t>
            </a:r>
            <a:r>
              <a:rPr lang="en-US" sz="1200" i="1" dirty="0">
                <a:latin typeface="Century Gothic" pitchFamily="34" charset="0"/>
                <a:ea typeface="+mj-ea"/>
                <a:cs typeface="+mj-cs"/>
              </a:rPr>
              <a:t>and Spies: </a:t>
            </a:r>
            <a:r>
              <a:rPr lang="en-US" sz="1200" i="1" dirty="0">
                <a:latin typeface="Century Gothic" pitchFamily="34" charset="0"/>
                <a:ea typeface="+mj-ea"/>
                <a:cs typeface="+mj-cs"/>
                <a:hlinkClick r:id="rId4"/>
              </a:rPr>
              <a:t>http://www.bendbulletin.com/apps/pbcs.dll/article?AID=/</a:t>
            </a:r>
            <a:r>
              <a:rPr lang="en-US" sz="1200" i="1" dirty="0" smtClean="0">
                <a:latin typeface="Century Gothic" pitchFamily="34" charset="0"/>
                <a:ea typeface="+mj-ea"/>
                <a:cs typeface="+mj-cs"/>
                <a:hlinkClick r:id="rId4"/>
              </a:rPr>
              <a:t>20120410/NEWS0107/204100389</a:t>
            </a:r>
            <a:endParaRPr lang="en-US" sz="1200" i="1" dirty="0" smtClean="0">
              <a:latin typeface="Century Gothic" pitchFamily="34" charset="0"/>
              <a:ea typeface="+mj-ea"/>
              <a:cs typeface="+mj-cs"/>
            </a:endParaRPr>
          </a:p>
          <a:p>
            <a:pPr>
              <a:spcBef>
                <a:spcPct val="0"/>
              </a:spcBef>
            </a:pPr>
            <a:r>
              <a:rPr lang="en-US" sz="1200" i="1" dirty="0" smtClean="0">
                <a:latin typeface="Century Gothic" pitchFamily="34" charset="0"/>
                <a:ea typeface="+mj-ea"/>
                <a:cs typeface="+mj-cs"/>
              </a:rPr>
              <a:t>American Universities Infected by Foreign Spies Detected by FBI</a:t>
            </a:r>
          </a:p>
          <a:p>
            <a:pPr>
              <a:spcBef>
                <a:spcPct val="0"/>
              </a:spcBef>
            </a:pPr>
            <a:r>
              <a:rPr lang="en-US" sz="1200" i="1" dirty="0">
                <a:latin typeface="Century Gothic" pitchFamily="34" charset="0"/>
                <a:ea typeface="+mj-ea"/>
                <a:cs typeface="+mj-cs"/>
                <a:hlinkClick r:id="rId5"/>
              </a:rPr>
              <a:t>http://</a:t>
            </a:r>
            <a:r>
              <a:rPr lang="en-US" sz="1200" i="1" dirty="0" smtClean="0">
                <a:latin typeface="Century Gothic" pitchFamily="34" charset="0"/>
                <a:ea typeface="+mj-ea"/>
                <a:cs typeface="+mj-cs"/>
                <a:hlinkClick r:id="rId5"/>
              </a:rPr>
              <a:t>www.newsmax.com/Newsfront/spies-at-american-universities/2012/04/08/id/435189</a:t>
            </a:r>
            <a:endParaRPr lang="en-US" sz="1200" i="1" dirty="0" smtClean="0">
              <a:latin typeface="Century Gothic" pitchFamily="34" charset="0"/>
              <a:ea typeface="+mj-ea"/>
              <a:cs typeface="+mj-cs"/>
            </a:endParaRPr>
          </a:p>
          <a:p>
            <a:pPr>
              <a:spcBef>
                <a:spcPct val="0"/>
              </a:spcBef>
            </a:pPr>
            <a:endParaRPr lang="en-US" sz="1200" i="1" dirty="0" smtClean="0">
              <a:latin typeface="Century Gothic" pitchFamily="34" charset="0"/>
              <a:ea typeface="+mj-ea"/>
              <a:cs typeface="+mj-cs"/>
            </a:endParaRPr>
          </a:p>
          <a:p>
            <a:pPr>
              <a:spcBef>
                <a:spcPct val="0"/>
              </a:spcBef>
            </a:pPr>
            <a:endParaRPr lang="en-US" sz="1200" i="1" dirty="0" smtClean="0">
              <a:latin typeface="Century Gothic" pitchFamily="34" charset="0"/>
              <a:ea typeface="+mj-ea"/>
              <a:cs typeface="+mj-cs"/>
            </a:endParaRPr>
          </a:p>
        </p:txBody>
      </p:sp>
      <p:sp>
        <p:nvSpPr>
          <p:cNvPr id="20" name="Content Placeholder 6"/>
          <p:cNvSpPr txBox="1">
            <a:spLocks/>
          </p:cNvSpPr>
          <p:nvPr/>
        </p:nvSpPr>
        <p:spPr>
          <a:xfrm>
            <a:off x="571500" y="838200"/>
            <a:ext cx="8001000" cy="535536"/>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sz="2000" b="1" dirty="0" smtClean="0"/>
              <a:t>Reportable Issues:</a:t>
            </a:r>
            <a:endParaRPr lang="en-US" sz="2000" b="1" dirty="0"/>
          </a:p>
        </p:txBody>
      </p:sp>
    </p:spTree>
    <p:extLst>
      <p:ext uri="{BB962C8B-B14F-4D97-AF65-F5344CB8AC3E}">
        <p14:creationId xmlns:p14="http://schemas.microsoft.com/office/powerpoint/2010/main" val="17453637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41438"/>
            <a:ext cx="7956550" cy="4830762"/>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1371600" lvl="3" indent="0" algn="ctr" fontAlgn="auto">
              <a:spcAft>
                <a:spcPts val="0"/>
              </a:spcAft>
              <a:buFont typeface="Wingdings 2"/>
              <a:buNone/>
              <a:defRPr/>
            </a:pPr>
            <a:r>
              <a:rPr lang="en-US" dirty="0">
                <a:latin typeface="Century Gothic" pitchFamily="34" charset="0"/>
              </a:rPr>
              <a:t>Contact Information </a:t>
            </a:r>
            <a:endParaRPr lang="en-US" dirty="0" smtClean="0">
              <a:latin typeface="Century Gothic" pitchFamily="34" charset="0"/>
            </a:endParaRPr>
          </a:p>
          <a:p>
            <a:pPr marL="1371600" lvl="3" indent="0" fontAlgn="auto">
              <a:spcAft>
                <a:spcPts val="0"/>
              </a:spcAft>
              <a:buFont typeface="Wingdings 2"/>
              <a:buNone/>
              <a:defRPr/>
            </a:pPr>
            <a:endParaRPr lang="en-US" dirty="0">
              <a:latin typeface="Century Gothic" pitchFamily="34" charset="0"/>
            </a:endParaRPr>
          </a:p>
          <a:p>
            <a:pPr marL="1371600" lvl="3" indent="0" fontAlgn="auto">
              <a:spcAft>
                <a:spcPts val="0"/>
              </a:spcAft>
              <a:buFont typeface="Wingdings 2"/>
              <a:buNone/>
              <a:defRPr/>
            </a:pPr>
            <a:r>
              <a:rPr lang="en-US" dirty="0" smtClean="0">
                <a:latin typeface="Century Gothic" pitchFamily="34" charset="0"/>
              </a:rPr>
              <a:t>Mike </a:t>
            </a:r>
            <a:r>
              <a:rPr lang="en-US" dirty="0">
                <a:latin typeface="Century Gothic" pitchFamily="34" charset="0"/>
              </a:rPr>
              <a:t>Miller</a:t>
            </a:r>
            <a:br>
              <a:rPr lang="en-US" dirty="0">
                <a:latin typeface="Century Gothic" pitchFamily="34" charset="0"/>
              </a:rPr>
            </a:br>
            <a:r>
              <a:rPr lang="en-US" sz="1600" dirty="0">
                <a:latin typeface="Century Gothic" pitchFamily="34" charset="0"/>
              </a:rPr>
              <a:t>Assistant Director for Export Controls</a:t>
            </a:r>
          </a:p>
          <a:p>
            <a:pPr marL="1371600" lvl="3" indent="0" fontAlgn="auto">
              <a:spcAft>
                <a:spcPts val="0"/>
              </a:spcAft>
              <a:buFont typeface="Wingdings 2"/>
              <a:buNone/>
              <a:defRPr/>
            </a:pPr>
            <a:r>
              <a:rPr lang="en-US" sz="1600" dirty="0">
                <a:latin typeface="Century Gothic" pitchFamily="34" charset="0"/>
              </a:rPr>
              <a:t>Office of Research &amp; Commercialization</a:t>
            </a:r>
          </a:p>
          <a:p>
            <a:pPr marL="1371600" lvl="3" indent="0" fontAlgn="auto">
              <a:spcAft>
                <a:spcPts val="0"/>
              </a:spcAft>
              <a:buFont typeface="Wingdings 2"/>
              <a:buNone/>
              <a:defRPr/>
            </a:pPr>
            <a:r>
              <a:rPr lang="en-US" sz="1600" dirty="0">
                <a:latin typeface="Century Gothic" pitchFamily="34" charset="0"/>
              </a:rPr>
              <a:t>Office of Compliance</a:t>
            </a:r>
            <a:br>
              <a:rPr lang="en-US" sz="1600" dirty="0">
                <a:latin typeface="Century Gothic" pitchFamily="34" charset="0"/>
              </a:rPr>
            </a:br>
            <a:r>
              <a:rPr lang="en-US" sz="1600" dirty="0">
                <a:latin typeface="Century Gothic" pitchFamily="34" charset="0"/>
              </a:rPr>
              <a:t>University of Central Florida</a:t>
            </a:r>
            <a:br>
              <a:rPr lang="en-US" sz="1600" dirty="0">
                <a:latin typeface="Century Gothic" pitchFamily="34" charset="0"/>
              </a:rPr>
            </a:br>
            <a:r>
              <a:rPr lang="en-US" sz="1600" dirty="0">
                <a:latin typeface="Century Gothic" pitchFamily="34" charset="0"/>
              </a:rPr>
              <a:t>University Tower/Research Park</a:t>
            </a:r>
            <a:br>
              <a:rPr lang="en-US" sz="1600" dirty="0">
                <a:latin typeface="Century Gothic" pitchFamily="34" charset="0"/>
              </a:rPr>
            </a:br>
            <a:r>
              <a:rPr lang="en-US" sz="1600" dirty="0">
                <a:latin typeface="Century Gothic" pitchFamily="34" charset="0"/>
              </a:rPr>
              <a:t>12201 Research Parkway, Suite 501 </a:t>
            </a:r>
            <a:br>
              <a:rPr lang="en-US" sz="1600" dirty="0">
                <a:latin typeface="Century Gothic" pitchFamily="34" charset="0"/>
              </a:rPr>
            </a:br>
            <a:r>
              <a:rPr lang="en-US" sz="1600" dirty="0">
                <a:latin typeface="Century Gothic" pitchFamily="34" charset="0"/>
              </a:rPr>
              <a:t>Orlando, FL 32826</a:t>
            </a:r>
            <a:br>
              <a:rPr lang="en-US" sz="1600" dirty="0">
                <a:latin typeface="Century Gothic" pitchFamily="34" charset="0"/>
              </a:rPr>
            </a:br>
            <a:r>
              <a:rPr lang="en-US" sz="1600" dirty="0">
                <a:latin typeface="Century Gothic" pitchFamily="34" charset="0"/>
              </a:rPr>
              <a:t>Phone 	(407) 882-0660</a:t>
            </a:r>
          </a:p>
          <a:p>
            <a:pPr marL="1371600" lvl="3" indent="0" fontAlgn="auto">
              <a:spcAft>
                <a:spcPts val="0"/>
              </a:spcAft>
              <a:buFont typeface="Wingdings 2"/>
              <a:buNone/>
              <a:defRPr/>
            </a:pPr>
            <a:r>
              <a:rPr lang="en-US" sz="1600" dirty="0">
                <a:latin typeface="Century Gothic" pitchFamily="34" charset="0"/>
              </a:rPr>
              <a:t>Fax:     	(407) 823-3299 </a:t>
            </a:r>
            <a:br>
              <a:rPr lang="en-US" sz="1600" dirty="0">
                <a:latin typeface="Century Gothic" pitchFamily="34" charset="0"/>
              </a:rPr>
            </a:br>
            <a:r>
              <a:rPr lang="en-US" sz="1600" dirty="0">
                <a:latin typeface="Century Gothic" pitchFamily="34" charset="0"/>
              </a:rPr>
              <a:t>Email:  </a:t>
            </a:r>
            <a:r>
              <a:rPr lang="en-US" sz="1600" u="sng" dirty="0">
                <a:latin typeface="Century Gothic" pitchFamily="34" charset="0"/>
              </a:rPr>
              <a:t>mjmiller@mail.ucf.edu</a:t>
            </a:r>
            <a:r>
              <a:rPr lang="en-US" u="sng" dirty="0">
                <a:latin typeface="Century Gothic" pitchFamily="34" charset="0"/>
              </a:rPr>
              <a:t> </a:t>
            </a:r>
          </a:p>
          <a:p>
            <a:pPr marL="1828800" lvl="4" indent="0" fontAlgn="auto">
              <a:spcAft>
                <a:spcPts val="0"/>
              </a:spcAft>
              <a:buFont typeface="Wingdings 2"/>
              <a:buNone/>
              <a:defRPr/>
            </a:pPr>
            <a:endParaRPr lang="en-US" u="sng" dirty="0">
              <a:latin typeface="Century Gothic" pitchFamily="34" charset="0"/>
            </a:endParaRPr>
          </a:p>
          <a:p>
            <a:pPr marL="1371600" lvl="3" indent="0" fontAlgn="auto">
              <a:spcAft>
                <a:spcPts val="0"/>
              </a:spcAft>
              <a:buFont typeface="Wingdings 2"/>
              <a:buNone/>
              <a:defRPr/>
            </a:pPr>
            <a:r>
              <a:rPr lang="en-US" dirty="0">
                <a:latin typeface="Century Gothic" pitchFamily="34" charset="0"/>
              </a:rPr>
              <a:t>UCF Export Compliance Website: </a:t>
            </a:r>
            <a:r>
              <a:rPr lang="en-US" dirty="0">
                <a:latin typeface="Century Gothic" pitchFamily="34" charset="0"/>
                <a:hlinkClick r:id="rId3"/>
              </a:rPr>
              <a:t>http://www.research.ucf.edu/ExportControl</a:t>
            </a:r>
            <a:endParaRPr lang="en-US" dirty="0">
              <a:latin typeface="Century Gothic" pitchFamily="34" charset="0"/>
            </a:endParaRPr>
          </a:p>
          <a:p>
            <a:pPr lvl="3" fontAlgn="auto">
              <a:spcAft>
                <a:spcPts val="0"/>
              </a:spcAft>
              <a:defRPr/>
            </a:pPr>
            <a:endParaRPr lang="en-US" b="0" dirty="0"/>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2" name="Date Placeholder 1"/>
          <p:cNvSpPr>
            <a:spLocks noGrp="1"/>
          </p:cNvSpPr>
          <p:nvPr>
            <p:ph type="dt" sz="half" idx="10"/>
          </p:nvPr>
        </p:nvSpPr>
        <p:spPr/>
        <p:txBody>
          <a:bodyPr/>
          <a:lstStyle/>
          <a:p>
            <a:pPr>
              <a:defRPr/>
            </a:pPr>
            <a:fld id="{9AB5A29D-ECE5-4AAC-A75F-0E192285FBF5}" type="datetime1">
              <a:rPr lang="en-US" smtClean="0"/>
              <a:t>7/13/2012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838700" y="3771900"/>
            <a:ext cx="5867400" cy="457200"/>
          </a:xfrm>
        </p:spPr>
        <p:txBody>
          <a:bodyPr>
            <a:normAutofit/>
          </a:bodyPr>
          <a:lstStyle/>
          <a:p>
            <a:pPr eaLnBrk="1" fontAlgn="auto" hangingPunct="1">
              <a:spcAft>
                <a:spcPts val="0"/>
              </a:spcAft>
              <a:defRPr/>
            </a:pPr>
            <a:r>
              <a:rPr lang="en-US" sz="1000" dirty="0" smtClean="0">
                <a:solidFill>
                  <a:schemeClr val="accent6">
                    <a:lumMod val="50000"/>
                  </a:schemeClr>
                </a:solidFill>
                <a:latin typeface="Century Gothic" pitchFamily="34" charset="0"/>
              </a:rPr>
              <a:t>Exploring Research Administration from Concept to Commercialization</a:t>
            </a:r>
            <a:endParaRPr lang="en-US" sz="1000" dirty="0">
              <a:solidFill>
                <a:schemeClr val="accent6">
                  <a:lumMod val="50000"/>
                </a:schemeClr>
              </a:solidFill>
              <a:latin typeface="Century Gothic" pitchFamily="34" charset="0"/>
            </a:endParaRPr>
          </a:p>
        </p:txBody>
      </p:sp>
      <p:pic>
        <p:nvPicPr>
          <p:cNvPr id="90114" name="Picture 7" descr="Picture1.png"/>
          <p:cNvPicPr>
            <a:picLocks noChangeAspect="1"/>
          </p:cNvPicPr>
          <p:nvPr/>
        </p:nvPicPr>
        <p:blipFill>
          <a:blip r:embed="rId2" cstate="print"/>
          <a:srcRect l="18932"/>
          <a:stretch>
            <a:fillRect/>
          </a:stretch>
        </p:blipFill>
        <p:spPr bwMode="auto">
          <a:xfrm>
            <a:off x="7970838" y="0"/>
            <a:ext cx="1173162" cy="2938463"/>
          </a:xfrm>
          <a:prstGeom prst="rect">
            <a:avLst/>
          </a:prstGeom>
          <a:noFill/>
          <a:ln w="9525">
            <a:noFill/>
            <a:miter lim="800000"/>
            <a:headEnd/>
            <a:tailEnd/>
          </a:ln>
        </p:spPr>
      </p:pic>
      <p:sp>
        <p:nvSpPr>
          <p:cNvPr id="5" name="Title 2"/>
          <p:cNvSpPr txBox="1">
            <a:spLocks/>
          </p:cNvSpPr>
          <p:nvPr/>
        </p:nvSpPr>
        <p:spPr>
          <a:xfrm>
            <a:off x="0" y="1676400"/>
            <a:ext cx="7543800" cy="33528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rPr>
              <a:t>Environmental Health &amp; Safety </a:t>
            </a:r>
            <a:endPar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228600" y="3192899"/>
            <a:ext cx="7315200" cy="1569660"/>
          </a:xfrm>
          <a:prstGeom prst="rect">
            <a:avLst/>
          </a:prstGeom>
          <a:noFill/>
        </p:spPr>
        <p:txBody>
          <a:bodyPr wrap="square">
            <a:spAutoFit/>
          </a:bodyPr>
          <a:lstStyle/>
          <a:p>
            <a:pPr algn="ctr" fontAlgn="auto">
              <a:spcBef>
                <a:spcPts val="0"/>
              </a:spcBef>
              <a:spcAft>
                <a:spcPts val="0"/>
              </a:spcAft>
              <a:defRPr/>
            </a:pPr>
            <a:r>
              <a:rPr lang="en-US" sz="1600" dirty="0">
                <a:solidFill>
                  <a:schemeClr val="accent6">
                    <a:lumMod val="50000"/>
                  </a:schemeClr>
                </a:solidFill>
                <a:latin typeface="Century Gothic" pitchFamily="34" charset="0"/>
                <a:ea typeface="Tahoma" pitchFamily="34" charset="0"/>
                <a:cs typeface="Tahoma" pitchFamily="34" charset="0"/>
              </a:rPr>
              <a:t>Mr. Jose Vazquez, Biosafety Coordinator</a:t>
            </a:r>
            <a:br>
              <a:rPr lang="en-US" sz="1600" dirty="0">
                <a:solidFill>
                  <a:schemeClr val="accent6">
                    <a:lumMod val="50000"/>
                  </a:schemeClr>
                </a:solidFill>
                <a:latin typeface="Century Gothic" pitchFamily="34" charset="0"/>
                <a:ea typeface="Tahoma" pitchFamily="34" charset="0"/>
                <a:cs typeface="Tahoma" pitchFamily="34" charset="0"/>
              </a:rPr>
            </a:br>
            <a:endParaRPr lang="en-US" sz="1600" dirty="0">
              <a:solidFill>
                <a:schemeClr val="accent6">
                  <a:lumMod val="50000"/>
                </a:schemeClr>
              </a:solidFill>
              <a:latin typeface="Century Gothic" pitchFamily="34" charset="0"/>
              <a:ea typeface="Tahoma" pitchFamily="34" charset="0"/>
              <a:cs typeface="Tahoma" pitchFamily="34" charset="0"/>
            </a:endParaRPr>
          </a:p>
          <a:p>
            <a:pPr algn="ctr" fontAlgn="auto">
              <a:spcBef>
                <a:spcPts val="0"/>
              </a:spcBef>
              <a:spcAft>
                <a:spcPts val="0"/>
              </a:spcAft>
              <a:defRPr/>
            </a:pPr>
            <a:r>
              <a:rPr lang="en-US" sz="1600" dirty="0">
                <a:solidFill>
                  <a:schemeClr val="accent6">
                    <a:lumMod val="50000"/>
                  </a:schemeClr>
                </a:solidFill>
                <a:latin typeface="Century Gothic" pitchFamily="34" charset="0"/>
                <a:ea typeface="Tahoma" pitchFamily="34" charset="0"/>
                <a:cs typeface="Tahoma" pitchFamily="34" charset="0"/>
              </a:rPr>
              <a:t>Mrs. Renea Carver, Hazardous Materials/Radiation Control Coordinator</a:t>
            </a:r>
          </a:p>
          <a:p>
            <a:pPr algn="ctr" fontAlgn="auto">
              <a:spcBef>
                <a:spcPts val="0"/>
              </a:spcBef>
              <a:spcAft>
                <a:spcPts val="0"/>
              </a:spcAft>
              <a:defRPr/>
            </a:pPr>
            <a:endParaRPr lang="en-US" sz="1600" dirty="0">
              <a:solidFill>
                <a:schemeClr val="accent6">
                  <a:lumMod val="50000"/>
                </a:schemeClr>
              </a:solidFill>
              <a:latin typeface="Century Gothic" pitchFamily="34" charset="0"/>
              <a:ea typeface="Tahoma" pitchFamily="34" charset="0"/>
              <a:cs typeface="Tahoma" pitchFamily="34" charset="0"/>
            </a:endParaRPr>
          </a:p>
          <a:p>
            <a:pPr algn="ctr" fontAlgn="auto">
              <a:spcBef>
                <a:spcPts val="0"/>
              </a:spcBef>
              <a:spcAft>
                <a:spcPts val="0"/>
              </a:spcAft>
              <a:defRPr/>
            </a:pPr>
            <a:endParaRPr lang="en-US" sz="1600" dirty="0">
              <a:solidFill>
                <a:schemeClr val="accent6">
                  <a:lumMod val="50000"/>
                </a:schemeClr>
              </a:solidFill>
              <a:latin typeface="Century Gothic" pitchFamily="34" charset="0"/>
              <a:ea typeface="Tahoma" pitchFamily="34" charset="0"/>
              <a:cs typeface="Tahoma" pitchFamily="34" charset="0"/>
            </a:endParaRPr>
          </a:p>
          <a:p>
            <a:pPr algn="ctr" fontAlgn="auto">
              <a:spcBef>
                <a:spcPts val="0"/>
              </a:spcBef>
              <a:spcAft>
                <a:spcPts val="0"/>
              </a:spcAft>
              <a:defRPr/>
            </a:pPr>
            <a:endParaRPr lang="en-US" sz="1600" dirty="0">
              <a:solidFill>
                <a:schemeClr val="accent6">
                  <a:lumMod val="75000"/>
                </a:schemeClr>
              </a:solidFill>
              <a:latin typeface="Century Gothic" pitchFamily="34" charset="0"/>
            </a:endParaRPr>
          </a:p>
        </p:txBody>
      </p:sp>
      <p:sp>
        <p:nvSpPr>
          <p:cNvPr id="3" name="Rectangle 2"/>
          <p:cNvSpPr/>
          <p:nvPr/>
        </p:nvSpPr>
        <p:spPr>
          <a:xfrm>
            <a:off x="1600200" y="2362200"/>
            <a:ext cx="5486400" cy="341632"/>
          </a:xfrm>
          <a:prstGeom prst="rect">
            <a:avLst/>
          </a:prstGeom>
        </p:spPr>
        <p:txBody>
          <a:bodyPr wrap="square">
            <a:spAutoFit/>
          </a:bodyPr>
          <a:lstStyle/>
          <a:p>
            <a:pPr eaLnBrk="1" hangingPunct="1">
              <a:lnSpc>
                <a:spcPct val="90000"/>
              </a:lnSpc>
            </a:pPr>
            <a:r>
              <a:rPr lang="en-US" dirty="0"/>
              <a:t>Laboratory and Research Support Services</a:t>
            </a:r>
          </a:p>
        </p:txBody>
      </p:sp>
    </p:spTree>
    <p:extLst>
      <p:ext uri="{BB962C8B-B14F-4D97-AF65-F5344CB8AC3E}">
        <p14:creationId xmlns:p14="http://schemas.microsoft.com/office/powerpoint/2010/main" val="3267279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8686800" cy="838200"/>
          </a:xfrm>
        </p:spPr>
        <p:txBody>
          <a:bodyPr/>
          <a:lstStyle/>
          <a:p>
            <a:pPr eaLnBrk="1" hangingPunct="1"/>
            <a:r>
              <a:rPr lang="en-US" dirty="0" smtClean="0"/>
              <a:t>3 Goals </a:t>
            </a:r>
          </a:p>
        </p:txBody>
      </p:sp>
      <p:sp>
        <p:nvSpPr>
          <p:cNvPr id="4099" name="Rectangle 3"/>
          <p:cNvSpPr>
            <a:spLocks noGrp="1" noChangeArrowheads="1"/>
          </p:cNvSpPr>
          <p:nvPr>
            <p:ph type="body" idx="1"/>
          </p:nvPr>
        </p:nvSpPr>
        <p:spPr>
          <a:xfrm>
            <a:off x="457200" y="1219200"/>
            <a:ext cx="4648200" cy="4911725"/>
          </a:xfrm>
        </p:spPr>
        <p:txBody>
          <a:bodyPr/>
          <a:lstStyle/>
          <a:p>
            <a:pPr eaLnBrk="1" hangingPunct="1"/>
            <a:r>
              <a:rPr lang="en-US" b="1" dirty="0" smtClean="0"/>
              <a:t>Health &amp; Safety of UCF Community</a:t>
            </a:r>
          </a:p>
          <a:p>
            <a:pPr lvl="1" eaLnBrk="1" hangingPunct="1"/>
            <a:r>
              <a:rPr lang="en-US" dirty="0" smtClean="0"/>
              <a:t>Laboratory incidents</a:t>
            </a:r>
          </a:p>
          <a:p>
            <a:pPr eaLnBrk="1" hangingPunct="1"/>
            <a:r>
              <a:rPr lang="en-US" b="1" dirty="0" smtClean="0"/>
              <a:t>Cost Avoidance</a:t>
            </a:r>
          </a:p>
          <a:p>
            <a:pPr lvl="1" eaLnBrk="1" hangingPunct="1"/>
            <a:r>
              <a:rPr lang="en-US" dirty="0" smtClean="0"/>
              <a:t>Maintenance of assigned laboratory space</a:t>
            </a:r>
          </a:p>
          <a:p>
            <a:pPr eaLnBrk="1" hangingPunct="1"/>
            <a:r>
              <a:rPr lang="en-US" b="1" dirty="0" smtClean="0"/>
              <a:t>Compliance</a:t>
            </a:r>
          </a:p>
          <a:p>
            <a:pPr lvl="1" eaLnBrk="1" hangingPunct="1"/>
            <a:r>
              <a:rPr lang="en-US" dirty="0" smtClean="0"/>
              <a:t>Multiple regulatory agencies</a:t>
            </a:r>
          </a:p>
          <a:p>
            <a:pPr eaLnBrk="1" hangingPunct="1"/>
            <a:endParaRPr lang="en-US" dirty="0" smtClean="0"/>
          </a:p>
        </p:txBody>
      </p:sp>
      <p:pic>
        <p:nvPicPr>
          <p:cNvPr id="4100" name="Picture 4" descr="aug 20 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48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320-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00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2" name="Date Placeholder 1"/>
          <p:cNvSpPr>
            <a:spLocks noGrp="1"/>
          </p:cNvSpPr>
          <p:nvPr>
            <p:ph type="dt" sz="half" idx="10"/>
          </p:nvPr>
        </p:nvSpPr>
        <p:spPr/>
        <p:txBody>
          <a:bodyPr/>
          <a:lstStyle/>
          <a:p>
            <a:pPr>
              <a:defRPr/>
            </a:pPr>
            <a:fld id="{9247FA4E-4865-413E-96EE-C7B106E33FFC}" type="datetime1">
              <a:rPr lang="en-US" smtClean="0"/>
              <a:t>7/13/2012</a:t>
            </a:fld>
            <a:endParaRPr lang="en-US"/>
          </a:p>
        </p:txBody>
      </p:sp>
    </p:spTree>
    <p:extLst>
      <p:ext uri="{BB962C8B-B14F-4D97-AF65-F5344CB8AC3E}">
        <p14:creationId xmlns:p14="http://schemas.microsoft.com/office/powerpoint/2010/main" val="32632270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28600"/>
            <a:ext cx="8686800" cy="838200"/>
          </a:xfrm>
        </p:spPr>
        <p:txBody>
          <a:bodyPr/>
          <a:lstStyle/>
          <a:p>
            <a:pPr eaLnBrk="1" hangingPunct="1"/>
            <a:r>
              <a:rPr lang="en-US" dirty="0" smtClean="0"/>
              <a:t>Program Areas</a:t>
            </a:r>
          </a:p>
        </p:txBody>
      </p:sp>
      <p:sp>
        <p:nvSpPr>
          <p:cNvPr id="5123" name="Rectangle 3"/>
          <p:cNvSpPr>
            <a:spLocks noGrp="1" noChangeArrowheads="1"/>
          </p:cNvSpPr>
          <p:nvPr>
            <p:ph type="body" idx="1"/>
          </p:nvPr>
        </p:nvSpPr>
        <p:spPr>
          <a:xfrm>
            <a:off x="457200" y="1143000"/>
            <a:ext cx="8229600" cy="5181600"/>
          </a:xfrm>
        </p:spPr>
        <p:txBody>
          <a:bodyPr/>
          <a:lstStyle/>
          <a:p>
            <a:pPr eaLnBrk="1" hangingPunct="1">
              <a:lnSpc>
                <a:spcPct val="90000"/>
              </a:lnSpc>
            </a:pPr>
            <a:r>
              <a:rPr lang="en-US" sz="2100" b="1" dirty="0" smtClean="0"/>
              <a:t>Insurance and Risk Management</a:t>
            </a:r>
          </a:p>
          <a:p>
            <a:pPr lvl="2" eaLnBrk="1" hangingPunct="1">
              <a:lnSpc>
                <a:spcPct val="90000"/>
              </a:lnSpc>
            </a:pPr>
            <a:r>
              <a:rPr lang="en-US" sz="1800" dirty="0" smtClean="0"/>
              <a:t>Gift-In Kind Donations</a:t>
            </a:r>
          </a:p>
          <a:p>
            <a:pPr lvl="2" eaLnBrk="1" hangingPunct="1">
              <a:lnSpc>
                <a:spcPct val="90000"/>
              </a:lnSpc>
            </a:pPr>
            <a:r>
              <a:rPr lang="en-US" sz="1800" dirty="0" smtClean="0"/>
              <a:t>Vehicles </a:t>
            </a:r>
          </a:p>
          <a:p>
            <a:pPr eaLnBrk="1" hangingPunct="1">
              <a:lnSpc>
                <a:spcPct val="90000"/>
              </a:lnSpc>
            </a:pPr>
            <a:r>
              <a:rPr lang="en-US" sz="2100" b="1" dirty="0" smtClean="0"/>
              <a:t>Occupational Safety</a:t>
            </a:r>
          </a:p>
          <a:p>
            <a:pPr lvl="1" eaLnBrk="1" hangingPunct="1">
              <a:lnSpc>
                <a:spcPct val="90000"/>
              </a:lnSpc>
            </a:pPr>
            <a:r>
              <a:rPr lang="en-US" sz="2000" dirty="0" smtClean="0"/>
              <a:t>Accident Investigation and Workers Compensation</a:t>
            </a:r>
          </a:p>
          <a:p>
            <a:pPr lvl="1" eaLnBrk="1" hangingPunct="1">
              <a:lnSpc>
                <a:spcPct val="90000"/>
              </a:lnSpc>
            </a:pPr>
            <a:r>
              <a:rPr lang="en-US" sz="2000" dirty="0" smtClean="0"/>
              <a:t>Electrical Safety</a:t>
            </a:r>
          </a:p>
          <a:p>
            <a:pPr lvl="1" eaLnBrk="1" hangingPunct="1">
              <a:lnSpc>
                <a:spcPct val="90000"/>
              </a:lnSpc>
            </a:pPr>
            <a:r>
              <a:rPr lang="en-US" sz="2000" dirty="0" smtClean="0"/>
              <a:t>LASERS</a:t>
            </a:r>
          </a:p>
          <a:p>
            <a:pPr lvl="1" eaLnBrk="1" hangingPunct="1">
              <a:lnSpc>
                <a:spcPct val="90000"/>
              </a:lnSpc>
            </a:pPr>
            <a:r>
              <a:rPr lang="en-US" sz="2000" dirty="0" smtClean="0"/>
              <a:t>Respiratory Protection</a:t>
            </a:r>
          </a:p>
          <a:p>
            <a:pPr lvl="1" eaLnBrk="1" hangingPunct="1">
              <a:lnSpc>
                <a:spcPct val="90000"/>
              </a:lnSpc>
            </a:pPr>
            <a:r>
              <a:rPr lang="en-US" sz="2000" dirty="0" smtClean="0"/>
              <a:t>PPE Stations</a:t>
            </a:r>
          </a:p>
          <a:p>
            <a:pPr eaLnBrk="1" hangingPunct="1">
              <a:lnSpc>
                <a:spcPct val="90000"/>
              </a:lnSpc>
            </a:pPr>
            <a:r>
              <a:rPr lang="en-US" sz="2100" b="1" dirty="0" smtClean="0"/>
              <a:t>Building and Fire Code</a:t>
            </a:r>
          </a:p>
          <a:p>
            <a:pPr lvl="1" eaLnBrk="1" hangingPunct="1">
              <a:lnSpc>
                <a:spcPct val="90000"/>
              </a:lnSpc>
            </a:pPr>
            <a:r>
              <a:rPr lang="en-US" sz="2000" dirty="0" smtClean="0"/>
              <a:t>Evacuation and Power-outage procedures</a:t>
            </a:r>
          </a:p>
          <a:p>
            <a:pPr lvl="1" eaLnBrk="1" hangingPunct="1">
              <a:lnSpc>
                <a:spcPct val="90000"/>
              </a:lnSpc>
            </a:pPr>
            <a:r>
              <a:rPr lang="en-US" sz="2000" dirty="0" smtClean="0"/>
              <a:t>Permit required facility alterations</a:t>
            </a:r>
          </a:p>
          <a:p>
            <a:pPr eaLnBrk="1" hangingPunct="1">
              <a:lnSpc>
                <a:spcPct val="90000"/>
              </a:lnSpc>
            </a:pPr>
            <a:r>
              <a:rPr lang="en-US" sz="2100" b="1" dirty="0" smtClean="0"/>
              <a:t>Laboratory and Environmental Support</a:t>
            </a:r>
          </a:p>
          <a:p>
            <a:pPr eaLnBrk="1" hangingPunct="1">
              <a:lnSpc>
                <a:spcPct val="90000"/>
              </a:lnSpc>
            </a:pPr>
            <a:r>
              <a:rPr lang="en-US" sz="2100" b="1" dirty="0" smtClean="0"/>
              <a:t>Biological Safety</a:t>
            </a:r>
          </a:p>
          <a:p>
            <a:pPr eaLnBrk="1" hangingPunct="1">
              <a:lnSpc>
                <a:spcPct val="90000"/>
              </a:lnSpc>
            </a:pPr>
            <a:endParaRPr lang="en-US" sz="2100" dirty="0" smtClean="0"/>
          </a:p>
        </p:txBody>
      </p:sp>
      <p:sp>
        <p:nvSpPr>
          <p:cNvPr id="4" name="TextBox 3"/>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2" name="Date Placeholder 1"/>
          <p:cNvSpPr>
            <a:spLocks noGrp="1"/>
          </p:cNvSpPr>
          <p:nvPr>
            <p:ph type="dt" sz="half" idx="10"/>
          </p:nvPr>
        </p:nvSpPr>
        <p:spPr/>
        <p:txBody>
          <a:bodyPr/>
          <a:lstStyle/>
          <a:p>
            <a:pPr>
              <a:defRPr/>
            </a:pPr>
            <a:fld id="{8B968804-9B20-4D39-96FA-C6DA027A398A}" type="datetime1">
              <a:rPr lang="en-US" smtClean="0"/>
              <a:t>7/13/2012</a:t>
            </a:fld>
            <a:endParaRPr lang="en-US"/>
          </a:p>
        </p:txBody>
      </p:sp>
    </p:spTree>
    <p:extLst>
      <p:ext uri="{BB962C8B-B14F-4D97-AF65-F5344CB8AC3E}">
        <p14:creationId xmlns:p14="http://schemas.microsoft.com/office/powerpoint/2010/main" val="15320782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04800"/>
            <a:ext cx="8229600" cy="1139825"/>
          </a:xfrm>
        </p:spPr>
        <p:txBody>
          <a:bodyPr/>
          <a:lstStyle/>
          <a:p>
            <a:pPr eaLnBrk="1" hangingPunct="1"/>
            <a:r>
              <a:rPr lang="en-US" dirty="0" smtClean="0"/>
              <a:t>Laboratory Safety</a:t>
            </a:r>
          </a:p>
        </p:txBody>
      </p:sp>
      <p:sp>
        <p:nvSpPr>
          <p:cNvPr id="6147" name="Rectangle 3"/>
          <p:cNvSpPr>
            <a:spLocks noGrp="1" noChangeArrowheads="1"/>
          </p:cNvSpPr>
          <p:nvPr>
            <p:ph type="body" sz="half" idx="1"/>
          </p:nvPr>
        </p:nvSpPr>
        <p:spPr>
          <a:xfrm>
            <a:off x="152400" y="1219200"/>
            <a:ext cx="6248400" cy="5334000"/>
          </a:xfrm>
        </p:spPr>
        <p:txBody>
          <a:bodyPr/>
          <a:lstStyle/>
          <a:p>
            <a:pPr eaLnBrk="1" hangingPunct="1"/>
            <a:r>
              <a:rPr lang="en-US" sz="2200" b="1" dirty="0" smtClean="0"/>
              <a:t>Lab Identification</a:t>
            </a:r>
          </a:p>
          <a:p>
            <a:pPr lvl="1" eaLnBrk="1" hangingPunct="1"/>
            <a:r>
              <a:rPr lang="en-US" sz="2000" dirty="0" smtClean="0"/>
              <a:t>Laboratory Hazard Signage</a:t>
            </a:r>
          </a:p>
          <a:p>
            <a:pPr lvl="1" eaLnBrk="1" hangingPunct="1"/>
            <a:r>
              <a:rPr lang="en-US" sz="2000" dirty="0" smtClean="0"/>
              <a:t>New lab assignments and close-outs</a:t>
            </a:r>
          </a:p>
          <a:p>
            <a:pPr lvl="1" eaLnBrk="1" hangingPunct="1"/>
            <a:r>
              <a:rPr lang="en-US" sz="2000" dirty="0" smtClean="0"/>
              <a:t>Research proposal review/permits</a:t>
            </a:r>
          </a:p>
          <a:p>
            <a:pPr eaLnBrk="1" hangingPunct="1"/>
            <a:r>
              <a:rPr lang="en-US" sz="2200" b="1" dirty="0" smtClean="0"/>
              <a:t>Training</a:t>
            </a:r>
          </a:p>
          <a:p>
            <a:pPr lvl="1" eaLnBrk="1" hangingPunct="1"/>
            <a:r>
              <a:rPr lang="en-US" sz="2000" dirty="0" smtClean="0"/>
              <a:t>Self-audit, “compliance assistance” meetings with individual labs.</a:t>
            </a:r>
          </a:p>
          <a:p>
            <a:pPr eaLnBrk="1" hangingPunct="1"/>
            <a:r>
              <a:rPr lang="en-US" sz="2200" b="1" dirty="0" smtClean="0"/>
              <a:t>Chemical Inventory</a:t>
            </a:r>
          </a:p>
          <a:p>
            <a:pPr lvl="1" eaLnBrk="1" hangingPunct="1"/>
            <a:r>
              <a:rPr lang="en-US" sz="2000" dirty="0" smtClean="0"/>
              <a:t>Items barcoded and entered online, </a:t>
            </a:r>
          </a:p>
          <a:p>
            <a:pPr lvl="1" eaLnBrk="1" hangingPunct="1"/>
            <a:r>
              <a:rPr lang="en-US" sz="2000" dirty="0" smtClean="0"/>
              <a:t>Consumed items “disposed” or “transferred” </a:t>
            </a:r>
          </a:p>
          <a:p>
            <a:pPr lvl="1" eaLnBrk="1" hangingPunct="1"/>
            <a:r>
              <a:rPr lang="en-US" sz="2000" dirty="0" smtClean="0"/>
              <a:t>Allows for sharing product through </a:t>
            </a:r>
            <a:r>
              <a:rPr lang="en-US" sz="2000" dirty="0" err="1" smtClean="0"/>
              <a:t>ReChem</a:t>
            </a:r>
            <a:endParaRPr lang="en-US" sz="2000" dirty="0" smtClean="0"/>
          </a:p>
          <a:p>
            <a:pPr lvl="1" eaLnBrk="1" hangingPunct="1"/>
            <a:r>
              <a:rPr lang="en-US" sz="2000" dirty="0" smtClean="0"/>
              <a:t>CFATS, emergency response, etc.</a:t>
            </a:r>
          </a:p>
          <a:p>
            <a:pPr lvl="1" eaLnBrk="1" hangingPunct="1"/>
            <a:r>
              <a:rPr lang="en-US" sz="2000" dirty="0" smtClean="0"/>
              <a:t>Security</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l="4166" t="15686" r="6261" b="32027"/>
          <a:stretch>
            <a:fillRect/>
          </a:stretch>
        </p:blipFill>
        <p:spPr bwMode="auto">
          <a:xfrm>
            <a:off x="5867400" y="3276600"/>
            <a:ext cx="31242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9" name="Object 7"/>
          <p:cNvGraphicFramePr>
            <a:graphicFrameLocks noGrp="1" noChangeAspect="1"/>
          </p:cNvGraphicFramePr>
          <p:nvPr>
            <p:ph sz="half" idx="2"/>
          </p:nvPr>
        </p:nvGraphicFramePr>
        <p:xfrm>
          <a:off x="5638800" y="304800"/>
          <a:ext cx="3352800" cy="2438400"/>
        </p:xfrm>
        <a:graphic>
          <a:graphicData uri="http://schemas.openxmlformats.org/presentationml/2006/ole">
            <mc:AlternateContent xmlns:mc="http://schemas.openxmlformats.org/markup-compatibility/2006">
              <mc:Choice xmlns:v="urn:schemas-microsoft-com:vml" Requires="v">
                <p:oleObj spid="_x0000_s157710" name="Acrobat Document" r:id="rId4" imgW="11658600" imgH="7543800" progId="AcroExch.Document.7">
                  <p:embed/>
                </p:oleObj>
              </mc:Choice>
              <mc:Fallback>
                <p:oleObj name="Acrobat Document" r:id="rId4" imgW="11658600" imgH="7543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6982" b="6683"/>
                      <a:stretch>
                        <a:fillRect/>
                      </a:stretch>
                    </p:blipFill>
                    <p:spPr bwMode="auto">
                      <a:xfrm>
                        <a:off x="5638800" y="304800"/>
                        <a:ext cx="335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fld id="{D4D1AFCD-C448-46B0-B7C2-84701040FD40}" type="datetime1">
              <a:rPr lang="en-US" altLang="en-US" smtClean="0"/>
              <a:t>7/13/2012</a:t>
            </a:fld>
            <a:endParaRPr lang="en-US" altLang="en-US"/>
          </a:p>
        </p:txBody>
      </p:sp>
    </p:spTree>
    <p:extLst>
      <p:ext uri="{BB962C8B-B14F-4D97-AF65-F5344CB8AC3E}">
        <p14:creationId xmlns:p14="http://schemas.microsoft.com/office/powerpoint/2010/main" val="21498954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Special Licenses/Issues</a:t>
            </a:r>
          </a:p>
        </p:txBody>
      </p:sp>
      <p:sp>
        <p:nvSpPr>
          <p:cNvPr id="7171" name="Rectangle 3"/>
          <p:cNvSpPr>
            <a:spLocks noGrp="1" noChangeArrowheads="1"/>
          </p:cNvSpPr>
          <p:nvPr>
            <p:ph type="body" idx="1"/>
          </p:nvPr>
        </p:nvSpPr>
        <p:spPr>
          <a:xfrm>
            <a:off x="457200" y="1219200"/>
            <a:ext cx="8229600" cy="4911725"/>
          </a:xfrm>
        </p:spPr>
        <p:txBody>
          <a:bodyPr/>
          <a:lstStyle/>
          <a:p>
            <a:pPr eaLnBrk="1" hangingPunct="1"/>
            <a:r>
              <a:rPr lang="en-US" sz="2600" b="1" smtClean="0"/>
              <a:t>ATF</a:t>
            </a:r>
            <a:r>
              <a:rPr lang="en-US" sz="2600" smtClean="0"/>
              <a:t> </a:t>
            </a:r>
          </a:p>
          <a:p>
            <a:pPr lvl="1" eaLnBrk="1" hangingPunct="1"/>
            <a:r>
              <a:rPr lang="en-US" sz="2200" smtClean="0"/>
              <a:t>Explosives license</a:t>
            </a:r>
          </a:p>
          <a:p>
            <a:pPr lvl="1" eaLnBrk="1" hangingPunct="1"/>
            <a:r>
              <a:rPr lang="en-US" sz="2200" smtClean="0"/>
              <a:t>Tax-free alcohol permit</a:t>
            </a:r>
          </a:p>
          <a:p>
            <a:pPr eaLnBrk="1" hangingPunct="1"/>
            <a:r>
              <a:rPr lang="en-US" sz="2600" b="1" smtClean="0"/>
              <a:t>Florida Department of Health</a:t>
            </a:r>
          </a:p>
          <a:p>
            <a:pPr lvl="1" eaLnBrk="1" hangingPunct="1"/>
            <a:r>
              <a:rPr lang="en-US" sz="2200" smtClean="0"/>
              <a:t>Radioactive Materials (sealed and unsealed)</a:t>
            </a:r>
          </a:p>
          <a:p>
            <a:pPr lvl="1" eaLnBrk="1" hangingPunct="1"/>
            <a:r>
              <a:rPr lang="en-US" sz="2200" smtClean="0"/>
              <a:t>X-Ray generating equipment</a:t>
            </a:r>
          </a:p>
          <a:p>
            <a:pPr lvl="1" eaLnBrk="1" hangingPunct="1"/>
            <a:r>
              <a:rPr lang="en-US" sz="2200" smtClean="0"/>
              <a:t>Prescription Drugs </a:t>
            </a:r>
          </a:p>
          <a:p>
            <a:pPr eaLnBrk="1" hangingPunct="1"/>
            <a:r>
              <a:rPr lang="en-US" sz="2600" b="1" smtClean="0"/>
              <a:t>DEA-controlled substances</a:t>
            </a:r>
          </a:p>
          <a:p>
            <a:pPr eaLnBrk="1" hangingPunct="1"/>
            <a:r>
              <a:rPr lang="en-US" sz="2600" b="1" smtClean="0"/>
              <a:t>DOT/IATA</a:t>
            </a:r>
          </a:p>
          <a:p>
            <a:pPr lvl="1" eaLnBrk="1" hangingPunct="1"/>
            <a:r>
              <a:rPr lang="en-US" sz="2200" smtClean="0"/>
              <a:t>Shipping hazardous materials</a:t>
            </a:r>
          </a:p>
          <a:p>
            <a:pPr lvl="1" eaLnBrk="1" hangingPunct="1"/>
            <a:r>
              <a:rPr lang="en-US" sz="2200" smtClean="0"/>
              <a:t>Transporting hazardous materials</a:t>
            </a:r>
          </a:p>
        </p:txBody>
      </p:sp>
      <p:pic>
        <p:nvPicPr>
          <p:cNvPr id="7172" name="Picture 5" descr="EthanolGroup%20for%20web%209-16-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4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32PBott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438400"/>
            <a:ext cx="1219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ANd9GcR0__GKJQeA2f_PAvQ3T62QYgFNbh5YhATaLE84-x11k3ckVQk&amp;t=1&amp;usg=__-SNcmzxF49--NdQ8PzXxK8zWY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052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1225_xrd-rigaku"/>
          <p:cNvPicPr>
            <a:picLocks noChangeAspect="1" noChangeArrowheads="1"/>
          </p:cNvPicPr>
          <p:nvPr/>
        </p:nvPicPr>
        <p:blipFill>
          <a:blip r:embed="rId5">
            <a:extLst>
              <a:ext uri="{28A0092B-C50C-407E-A947-70E740481C1C}">
                <a14:useLocalDpi xmlns:a14="http://schemas.microsoft.com/office/drawing/2010/main" val="0"/>
              </a:ext>
            </a:extLst>
          </a:blip>
          <a:srcRect l="5246" t="14775" r="31804" b="11346"/>
          <a:stretch>
            <a:fillRect/>
          </a:stretch>
        </p:blipFill>
        <p:spPr bwMode="auto">
          <a:xfrm>
            <a:off x="7315200" y="4191000"/>
            <a:ext cx="1828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descr="Dangerous_Goo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28" y="6362927"/>
            <a:ext cx="2743200" cy="59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2" name="Date Placeholder 1"/>
          <p:cNvSpPr>
            <a:spLocks noGrp="1"/>
          </p:cNvSpPr>
          <p:nvPr>
            <p:ph type="dt" sz="half" idx="10"/>
          </p:nvPr>
        </p:nvSpPr>
        <p:spPr/>
        <p:txBody>
          <a:bodyPr/>
          <a:lstStyle/>
          <a:p>
            <a:pPr>
              <a:defRPr/>
            </a:pPr>
            <a:fld id="{89E3E5E8-C344-4738-97CF-C2FB8AA6271D}" type="datetime1">
              <a:rPr lang="en-US" smtClean="0"/>
              <a:t>7/13/2012</a:t>
            </a:fld>
            <a:endParaRPr lang="en-US"/>
          </a:p>
        </p:txBody>
      </p:sp>
    </p:spTree>
    <p:extLst>
      <p:ext uri="{BB962C8B-B14F-4D97-AF65-F5344CB8AC3E}">
        <p14:creationId xmlns:p14="http://schemas.microsoft.com/office/powerpoint/2010/main" val="32042325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8229600" cy="1139825"/>
          </a:xfrm>
        </p:spPr>
        <p:txBody>
          <a:bodyPr/>
          <a:lstStyle/>
          <a:p>
            <a:pPr eaLnBrk="1" hangingPunct="1"/>
            <a:r>
              <a:rPr lang="en-US" smtClean="0"/>
              <a:t>Hazardous Waste</a:t>
            </a:r>
          </a:p>
        </p:txBody>
      </p:sp>
      <p:sp>
        <p:nvSpPr>
          <p:cNvPr id="8195" name="Rectangle 3"/>
          <p:cNvSpPr>
            <a:spLocks noGrp="1" noChangeArrowheads="1"/>
          </p:cNvSpPr>
          <p:nvPr>
            <p:ph type="body" idx="1"/>
          </p:nvPr>
        </p:nvSpPr>
        <p:spPr>
          <a:xfrm>
            <a:off x="457200" y="1219200"/>
            <a:ext cx="5943600" cy="4911725"/>
          </a:xfrm>
        </p:spPr>
        <p:txBody>
          <a:bodyPr/>
          <a:lstStyle/>
          <a:p>
            <a:pPr eaLnBrk="1" hangingPunct="1"/>
            <a:r>
              <a:rPr lang="en-US" sz="2600" b="1" smtClean="0"/>
              <a:t>Labs responsible for  </a:t>
            </a:r>
          </a:p>
          <a:p>
            <a:pPr lvl="1" eaLnBrk="1" hangingPunct="1"/>
            <a:r>
              <a:rPr lang="en-US" sz="2200" smtClean="0"/>
              <a:t>Identifying hazardous waste</a:t>
            </a:r>
          </a:p>
          <a:p>
            <a:pPr lvl="1" eaLnBrk="1" hangingPunct="1"/>
            <a:r>
              <a:rPr lang="en-US" sz="2200" smtClean="0"/>
              <a:t>Labeling, container selection, storage, waste requests.</a:t>
            </a:r>
          </a:p>
          <a:p>
            <a:pPr lvl="1" eaLnBrk="1" hangingPunct="1"/>
            <a:r>
              <a:rPr lang="en-US" sz="2200" smtClean="0"/>
              <a:t>Cleaning up incidental spills immediately.</a:t>
            </a:r>
          </a:p>
          <a:p>
            <a:pPr eaLnBrk="1" hangingPunct="1"/>
            <a:r>
              <a:rPr lang="en-US" sz="2600" b="1" smtClean="0"/>
              <a:t>EH&amp;S responsible for</a:t>
            </a:r>
          </a:p>
          <a:p>
            <a:pPr lvl="1" eaLnBrk="1" hangingPunct="1"/>
            <a:r>
              <a:rPr lang="en-US" sz="2200" smtClean="0"/>
              <a:t>Training</a:t>
            </a:r>
          </a:p>
          <a:p>
            <a:pPr lvl="1" eaLnBrk="1" hangingPunct="1"/>
            <a:r>
              <a:rPr lang="en-US" sz="2200" smtClean="0"/>
              <a:t>Waste collection and disposal</a:t>
            </a:r>
          </a:p>
          <a:p>
            <a:pPr lvl="2" eaLnBrk="1" hangingPunct="1"/>
            <a:r>
              <a:rPr lang="en-US" sz="2000" smtClean="0"/>
              <a:t>54K FY 2009/2010</a:t>
            </a:r>
          </a:p>
          <a:p>
            <a:pPr eaLnBrk="1" hangingPunct="1"/>
            <a:r>
              <a:rPr lang="en-US" sz="2600" b="1" smtClean="0"/>
              <a:t>Emergency Response</a:t>
            </a:r>
          </a:p>
          <a:p>
            <a:pPr lvl="1" eaLnBrk="1" hangingPunct="1"/>
            <a:r>
              <a:rPr lang="en-US" sz="2200" smtClean="0"/>
              <a:t>After hours contact information</a:t>
            </a:r>
          </a:p>
          <a:p>
            <a:pPr lvl="2" eaLnBrk="1" hangingPunct="1"/>
            <a:endParaRPr lang="en-US" sz="2000" smtClean="0"/>
          </a:p>
        </p:txBody>
      </p:sp>
      <p:pic>
        <p:nvPicPr>
          <p:cNvPr id="8196" name="Picture 5" descr="SAA"/>
          <p:cNvPicPr>
            <a:picLocks noChangeAspect="1" noChangeArrowheads="1"/>
          </p:cNvPicPr>
          <p:nvPr/>
        </p:nvPicPr>
        <p:blipFill>
          <a:blip r:embed="rId2">
            <a:extLst>
              <a:ext uri="{28A0092B-C50C-407E-A947-70E740481C1C}">
                <a14:useLocalDpi xmlns:a14="http://schemas.microsoft.com/office/drawing/2010/main" val="0"/>
              </a:ext>
            </a:extLst>
          </a:blip>
          <a:srcRect l="16785" t="9160" r="15131"/>
          <a:stretch>
            <a:fillRect/>
          </a:stretch>
        </p:blipFill>
        <p:spPr bwMode="auto">
          <a:xfrm>
            <a:off x="6124575" y="609600"/>
            <a:ext cx="301942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Picture 044"/>
          <p:cNvPicPr>
            <a:picLocks noChangeAspect="1" noChangeArrowheads="1"/>
          </p:cNvPicPr>
          <p:nvPr/>
        </p:nvPicPr>
        <p:blipFill>
          <a:blip r:embed="rId3">
            <a:extLst>
              <a:ext uri="{28A0092B-C50C-407E-A947-70E740481C1C}">
                <a14:useLocalDpi xmlns:a14="http://schemas.microsoft.com/office/drawing/2010/main" val="0"/>
              </a:ext>
            </a:extLst>
          </a:blip>
          <a:srcRect l="22813" r="5385" b="11971"/>
          <a:stretch>
            <a:fillRect/>
          </a:stretch>
        </p:blipFill>
        <p:spPr bwMode="auto">
          <a:xfrm>
            <a:off x="6096000" y="3675063"/>
            <a:ext cx="30480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2" name="Date Placeholder 1"/>
          <p:cNvSpPr>
            <a:spLocks noGrp="1"/>
          </p:cNvSpPr>
          <p:nvPr>
            <p:ph type="dt" sz="half" idx="10"/>
          </p:nvPr>
        </p:nvSpPr>
        <p:spPr/>
        <p:txBody>
          <a:bodyPr/>
          <a:lstStyle/>
          <a:p>
            <a:pPr>
              <a:defRPr/>
            </a:pPr>
            <a:fld id="{1207B42F-B356-4670-9B11-BFE9CD4A99F8}" type="datetime1">
              <a:rPr lang="en-US" smtClean="0"/>
              <a:t>7/13/2012</a:t>
            </a:fld>
            <a:endParaRPr lang="en-US"/>
          </a:p>
        </p:txBody>
      </p:sp>
    </p:spTree>
    <p:extLst>
      <p:ext uri="{BB962C8B-B14F-4D97-AF65-F5344CB8AC3E}">
        <p14:creationId xmlns:p14="http://schemas.microsoft.com/office/powerpoint/2010/main" val="39963024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5588" y="304800"/>
            <a:ext cx="8686800" cy="838200"/>
          </a:xfrm>
        </p:spPr>
        <p:txBody>
          <a:bodyPr/>
          <a:lstStyle/>
          <a:p>
            <a:pPr eaLnBrk="1" hangingPunct="1"/>
            <a:r>
              <a:rPr lang="en-US" dirty="0" smtClean="0"/>
              <a:t>Biological Safety</a:t>
            </a:r>
          </a:p>
        </p:txBody>
      </p:sp>
      <p:sp>
        <p:nvSpPr>
          <p:cNvPr id="9219" name="Rectangle 4"/>
          <p:cNvSpPr>
            <a:spLocks noGrp="1" noChangeArrowheads="1"/>
          </p:cNvSpPr>
          <p:nvPr>
            <p:ph type="body" idx="1"/>
          </p:nvPr>
        </p:nvSpPr>
        <p:spPr/>
        <p:txBody>
          <a:bodyPr/>
          <a:lstStyle/>
          <a:p>
            <a:r>
              <a:rPr lang="en-US" sz="2600" b="1" smtClean="0"/>
              <a:t>Biosafety Levels</a:t>
            </a:r>
          </a:p>
          <a:p>
            <a:pPr lvl="1"/>
            <a:r>
              <a:rPr lang="en-US" sz="2200" smtClean="0"/>
              <a:t>Laboratory Practice and Procedure</a:t>
            </a:r>
          </a:p>
          <a:p>
            <a:pPr lvl="1"/>
            <a:r>
              <a:rPr lang="en-US" sz="2200" smtClean="0"/>
              <a:t>Safety Equipment</a:t>
            </a:r>
          </a:p>
          <a:p>
            <a:pPr lvl="1"/>
            <a:r>
              <a:rPr lang="en-US" sz="2200" smtClean="0"/>
              <a:t>Laboratory Facilities</a:t>
            </a:r>
          </a:p>
          <a:p>
            <a:r>
              <a:rPr lang="en-US" sz="2600" b="1" smtClean="0"/>
              <a:t>UCF Research</a:t>
            </a:r>
          </a:p>
          <a:p>
            <a:pPr lvl="1"/>
            <a:r>
              <a:rPr lang="en-US" smtClean="0"/>
              <a:t>Institutional Biosafety Committee</a:t>
            </a:r>
          </a:p>
          <a:p>
            <a:pPr lvl="1"/>
            <a:r>
              <a:rPr lang="en-US" smtClean="0"/>
              <a:t>Pathogenic agents</a:t>
            </a:r>
          </a:p>
          <a:p>
            <a:pPr lvl="1"/>
            <a:r>
              <a:rPr lang="en-US" smtClean="0"/>
              <a:t>rDNA</a:t>
            </a:r>
            <a:endParaRPr lang="en-US" b="1" smtClean="0"/>
          </a:p>
          <a:p>
            <a:r>
              <a:rPr lang="en-US" sz="2600" b="1" smtClean="0"/>
              <a:t>Biosecurity</a:t>
            </a:r>
          </a:p>
          <a:p>
            <a:pPr eaLnBrk="1" hangingPunct="1"/>
            <a:endParaRPr lang="en-US" smtClean="0"/>
          </a:p>
        </p:txBody>
      </p:sp>
      <p:sp>
        <p:nvSpPr>
          <p:cNvPr id="4" name="TextBox 3"/>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2" name="Date Placeholder 1"/>
          <p:cNvSpPr>
            <a:spLocks noGrp="1"/>
          </p:cNvSpPr>
          <p:nvPr>
            <p:ph type="dt" sz="half" idx="10"/>
          </p:nvPr>
        </p:nvSpPr>
        <p:spPr/>
        <p:txBody>
          <a:bodyPr/>
          <a:lstStyle/>
          <a:p>
            <a:pPr>
              <a:defRPr/>
            </a:pPr>
            <a:fld id="{AFEEB185-74FE-496E-B686-C12B85BA8F3A}" type="datetime1">
              <a:rPr lang="en-US" smtClean="0"/>
              <a:t>7/13/2012</a:t>
            </a:fld>
            <a:endParaRPr lang="en-US"/>
          </a:p>
        </p:txBody>
      </p:sp>
    </p:spTree>
    <p:extLst>
      <p:ext uri="{BB962C8B-B14F-4D97-AF65-F5344CB8AC3E}">
        <p14:creationId xmlns:p14="http://schemas.microsoft.com/office/powerpoint/2010/main" val="1894524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foundations</a:t>
            </a:r>
          </a:p>
        </p:txBody>
      </p:sp>
      <p:sp>
        <p:nvSpPr>
          <p:cNvPr id="3" name="Content Placeholder 2"/>
          <p:cNvSpPr>
            <a:spLocks noGrp="1"/>
          </p:cNvSpPr>
          <p:nvPr>
            <p:ph idx="1"/>
          </p:nvPr>
        </p:nvSpPr>
        <p:spPr/>
        <p:txBody>
          <a:bodyPr/>
          <a:lstStyle/>
          <a:p>
            <a:r>
              <a:rPr lang="en-US" dirty="0"/>
              <a:t>1974- Belmont Report </a:t>
            </a:r>
          </a:p>
          <a:p>
            <a:pPr marL="0" indent="0">
              <a:buNone/>
            </a:pPr>
            <a:r>
              <a:rPr lang="en-US" dirty="0"/>
              <a:t>	Represents 3 underlying principles</a:t>
            </a:r>
          </a:p>
          <a:p>
            <a:endParaRPr lang="en-US" dirty="0"/>
          </a:p>
          <a:p>
            <a:pPr lvl="1"/>
            <a:r>
              <a:rPr lang="en-US" b="1" dirty="0"/>
              <a:t>Respect for persons</a:t>
            </a:r>
          </a:p>
          <a:p>
            <a:pPr lvl="1"/>
            <a:endParaRPr lang="en-US" dirty="0" smtClean="0"/>
          </a:p>
          <a:p>
            <a:pPr lvl="1"/>
            <a:r>
              <a:rPr lang="en-US" b="1" dirty="0" smtClean="0"/>
              <a:t>Beneficence</a:t>
            </a:r>
            <a:r>
              <a:rPr lang="en-US" dirty="0" smtClean="0"/>
              <a:t> </a:t>
            </a:r>
            <a:endParaRPr lang="en-US" dirty="0"/>
          </a:p>
          <a:p>
            <a:pPr lvl="1"/>
            <a:endParaRPr lang="en-US" dirty="0" smtClean="0"/>
          </a:p>
          <a:p>
            <a:pPr lvl="1"/>
            <a:r>
              <a:rPr lang="en-US" b="1" dirty="0" smtClean="0"/>
              <a:t>Justice</a:t>
            </a:r>
            <a:endParaRPr lang="en-US" b="1" dirty="0"/>
          </a:p>
          <a:p>
            <a:endParaRPr lang="en-US" dirty="0"/>
          </a:p>
        </p:txBody>
      </p:sp>
      <p:sp>
        <p:nvSpPr>
          <p:cNvPr id="4" name="Rectangle 3"/>
          <p:cNvSpPr/>
          <p:nvPr/>
        </p:nvSpPr>
        <p:spPr>
          <a:xfrm>
            <a:off x="2969637"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F2A51B5C-B4FF-4E49-B983-B354120A4C66}"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15179107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60772" name="Content Placeholder 2"/>
          <p:cNvSpPr txBox="1">
            <a:spLocks/>
          </p:cNvSpPr>
          <p:nvPr/>
        </p:nvSpPr>
        <p:spPr bwMode="auto">
          <a:xfrm>
            <a:off x="2819400" y="1447800"/>
            <a:ext cx="4724400" cy="2133600"/>
          </a:xfrm>
          <a:prstGeom prst="rect">
            <a:avLst/>
          </a:prstGeom>
          <a:noFill/>
          <a:ln w="9525">
            <a:noFill/>
            <a:miter lim="800000"/>
            <a:headEnd/>
            <a:tailEnd/>
          </a:ln>
        </p:spPr>
        <p:txBody>
          <a:bodyPr/>
          <a:lstStyle/>
          <a:p>
            <a:pPr marL="228600">
              <a:tabLst>
                <a:tab pos="292100" algn="l"/>
                <a:tab pos="571500" algn="l"/>
              </a:tabLst>
            </a:pPr>
            <a:r>
              <a:rPr lang="en-US" sz="3200" dirty="0">
                <a:solidFill>
                  <a:schemeClr val="accent6">
                    <a:lumMod val="75000"/>
                  </a:schemeClr>
                </a:solidFill>
                <a:latin typeface="Century Gothic" pitchFamily="34" charset="0"/>
              </a:rPr>
              <a:t>Questions?</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304800" y="274638"/>
            <a:ext cx="8610600" cy="641350"/>
          </a:xfrm>
          <a:prstGeom prst="rect">
            <a:avLst/>
          </a:prstGeom>
          <a:noFill/>
        </p:spPr>
        <p:txBody>
          <a:bodyPr>
            <a:spAutoFit/>
          </a:bodyPr>
          <a:lstStyle/>
          <a:p>
            <a:pPr algn="ctr"/>
            <a:r>
              <a:rPr lang="en-US" sz="3600" dirty="0">
                <a:solidFill>
                  <a:schemeClr val="accent6">
                    <a:lumMod val="75000"/>
                  </a:schemeClr>
                </a:solidFill>
                <a:effectLst>
                  <a:outerShdw blurRad="38100" dist="38100" dir="2700000" algn="tl">
                    <a:srgbClr val="C0C0C0"/>
                  </a:outerShdw>
                </a:effectLst>
                <a:latin typeface="Century Gothic" pitchFamily="34" charset="0"/>
              </a:rPr>
              <a:t>ENVIRONMENTAL HEALTH &amp; SAFETY</a:t>
            </a:r>
          </a:p>
        </p:txBody>
      </p:sp>
      <p:sp>
        <p:nvSpPr>
          <p:cNvPr id="160775" name="Rectangle 7"/>
          <p:cNvSpPr>
            <a:spLocks noChangeArrowheads="1"/>
          </p:cNvSpPr>
          <p:nvPr/>
        </p:nvSpPr>
        <p:spPr bwMode="auto">
          <a:xfrm>
            <a:off x="2008580" y="2857679"/>
            <a:ext cx="4974439" cy="769441"/>
          </a:xfrm>
          <a:prstGeom prst="rect">
            <a:avLst/>
          </a:prstGeom>
          <a:noFill/>
          <a:ln w="9525">
            <a:noFill/>
            <a:miter lim="800000"/>
            <a:headEnd/>
            <a:tailEnd/>
          </a:ln>
          <a:effectLst/>
        </p:spPr>
        <p:txBody>
          <a:bodyPr wrap="none">
            <a:spAutoFit/>
          </a:bodyPr>
          <a:lstStyle/>
          <a:p>
            <a:pPr eaLnBrk="0" hangingPunct="0">
              <a:spcBef>
                <a:spcPct val="20000"/>
              </a:spcBef>
              <a:buClr>
                <a:schemeClr val="accent1"/>
              </a:buClr>
              <a:buSzPct val="65000"/>
              <a:buFont typeface="Wingdings" pitchFamily="2" charset="2"/>
              <a:buNone/>
            </a:pPr>
            <a:r>
              <a:rPr lang="en-US" sz="4400" b="0" dirty="0">
                <a:solidFill>
                  <a:schemeClr val="accent6">
                    <a:lumMod val="50000"/>
                  </a:schemeClr>
                </a:solidFill>
                <a:latin typeface="Century Gothic" pitchFamily="34" charset="0"/>
                <a:hlinkClick r:id="rId3"/>
              </a:rPr>
              <a:t>www.ehs.ucf.edu</a:t>
            </a:r>
            <a:endParaRPr lang="en-US" sz="4400" b="0" dirty="0">
              <a:solidFill>
                <a:schemeClr val="accent6">
                  <a:lumMod val="50000"/>
                </a:schemeClr>
              </a:solidFill>
              <a:latin typeface="Century Gothic" pitchFamily="34" charset="0"/>
            </a:endParaRPr>
          </a:p>
        </p:txBody>
      </p:sp>
      <p:sp>
        <p:nvSpPr>
          <p:cNvPr id="3" name="Date Placeholder 2"/>
          <p:cNvSpPr>
            <a:spLocks noGrp="1"/>
          </p:cNvSpPr>
          <p:nvPr>
            <p:ph type="dt" sz="half" idx="10"/>
          </p:nvPr>
        </p:nvSpPr>
        <p:spPr/>
        <p:txBody>
          <a:bodyPr/>
          <a:lstStyle/>
          <a:p>
            <a:pPr>
              <a:defRPr/>
            </a:pPr>
            <a:fld id="{27AF7EEA-8540-4260-A4B6-2D2254516809}" type="datetime1">
              <a:rPr lang="en-US" smtClean="0"/>
              <a:t>7/13/2012</a:t>
            </a:fld>
            <a:endParaRPr lang="en-US"/>
          </a:p>
        </p:txBody>
      </p:sp>
    </p:spTree>
    <p:extLst>
      <p:ext uri="{BB962C8B-B14F-4D97-AF65-F5344CB8AC3E}">
        <p14:creationId xmlns:p14="http://schemas.microsoft.com/office/powerpoint/2010/main" val="1013502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04925"/>
            <a:ext cx="7956550"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fontAlgn="auto">
              <a:spcAft>
                <a:spcPts val="0"/>
              </a:spcAft>
              <a:buFont typeface="Wingdings 2"/>
              <a:buNone/>
              <a:defRPr/>
            </a:pPr>
            <a:r>
              <a:rPr lang="en-US" sz="3600" smtClean="0">
                <a:solidFill>
                  <a:schemeClr val="accent6">
                    <a:lumMod val="50000"/>
                  </a:schemeClr>
                </a:solidFill>
                <a:effectLst>
                  <a:outerShdw blurRad="38100" dist="38100" dir="2700000" algn="tl">
                    <a:srgbClr val="000000">
                      <a:alpha val="43137"/>
                    </a:srgbClr>
                  </a:outerShdw>
                </a:effectLst>
                <a:latin typeface="Century Gothic" pitchFamily="34" charset="0"/>
              </a:rPr>
              <a:t>                </a:t>
            </a:r>
            <a:r>
              <a:rPr lang="en-US" sz="3600"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a:t>
            </a:r>
            <a:r>
              <a:rPr lang="en-US" sz="3600" dirty="0">
                <a:solidFill>
                  <a:schemeClr val="accent6">
                    <a:lumMod val="50000"/>
                  </a:schemeClr>
                </a:solidFill>
                <a:effectLst>
                  <a:outerShdw blurRad="38100" dist="38100" dir="2700000" algn="tl">
                    <a:srgbClr val="000000">
                      <a:alpha val="43137"/>
                    </a:srgbClr>
                  </a:outerShdw>
                </a:effectLst>
                <a:latin typeface="Century Gothic" pitchFamily="34" charset="0"/>
              </a:rPr>
              <a:t>FOR JOINING US!</a:t>
            </a:r>
          </a:p>
          <a:p>
            <a:pPr algn="ctr" fontAlgn="auto">
              <a:spcAft>
                <a:spcPts val="0"/>
              </a:spcAft>
              <a:defRPr/>
            </a:pPr>
            <a:endParaRPr lang="en-US" sz="1800" b="0" dirty="0">
              <a:solidFill>
                <a:schemeClr val="accent6">
                  <a:lumMod val="50000"/>
                </a:schemeClr>
              </a:solidFill>
              <a:latin typeface="Century Gothic" pitchFamily="34" charset="0"/>
            </a:endParaRPr>
          </a:p>
          <a:p>
            <a:pPr marL="0" indent="0" algn="ctr" fontAlgn="auto">
              <a:spcAft>
                <a:spcPts val="0"/>
              </a:spcAft>
              <a:buFont typeface="Wingdings 2"/>
              <a:buNone/>
              <a:defRPr/>
            </a:pPr>
            <a:r>
              <a:rPr lang="en-US" sz="1600" dirty="0">
                <a:solidFill>
                  <a:schemeClr val="accent6">
                    <a:lumMod val="50000"/>
                  </a:schemeClr>
                </a:solidFill>
                <a:latin typeface="Century Gothic" pitchFamily="34" charset="0"/>
              </a:rPr>
              <a:t>Please come to the next session</a:t>
            </a:r>
            <a:r>
              <a:rPr lang="en-US" sz="1600" dirty="0" smtClean="0">
                <a:solidFill>
                  <a:schemeClr val="accent6">
                    <a:lumMod val="50000"/>
                  </a:schemeClr>
                </a:solidFill>
                <a:latin typeface="Century Gothic" pitchFamily="34" charset="0"/>
              </a:rPr>
              <a:t>:</a:t>
            </a:r>
          </a:p>
          <a:p>
            <a:pPr algn="ctr" fontAlgn="auto">
              <a:spcAft>
                <a:spcPts val="0"/>
              </a:spcAft>
              <a:defRPr/>
            </a:pPr>
            <a:endParaRPr lang="en-US" sz="1600" dirty="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algn="ctr" fontAlgn="auto">
              <a:spcAft>
                <a:spcPts val="0"/>
              </a:spcAft>
              <a:defRPr/>
            </a:pPr>
            <a:endParaRPr lang="en-US" sz="1600" dirty="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algn="ctr" fontAlgn="auto">
              <a:spcAft>
                <a:spcPts val="0"/>
              </a:spcAft>
              <a:defRPr/>
            </a:pPr>
            <a:endParaRPr lang="en-US" sz="1600" dirty="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algn="ctr" fontAlgn="auto">
              <a:spcAft>
                <a:spcPts val="0"/>
              </a:spcAft>
              <a:defRPr/>
            </a:pPr>
            <a:endParaRPr lang="en-US" sz="1600" dirty="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marL="0" indent="0" algn="ctr" fontAlgn="auto">
              <a:spcAft>
                <a:spcPts val="0"/>
              </a:spcAft>
              <a:buFont typeface="Wingdings 2"/>
              <a:buNone/>
              <a:defRPr/>
            </a:pPr>
            <a:r>
              <a:rPr lang="en-US" sz="1600" dirty="0" smtClean="0">
                <a:solidFill>
                  <a:schemeClr val="accent6">
                    <a:lumMod val="50000"/>
                  </a:schemeClr>
                </a:solidFill>
                <a:latin typeface="Century Gothic" pitchFamily="34" charset="0"/>
              </a:rPr>
              <a:t>AWARD NOTIFICATION &amp; NEGOTIATION</a:t>
            </a:r>
          </a:p>
          <a:p>
            <a:pPr marL="0" indent="0" algn="ctr" fontAlgn="auto">
              <a:spcAft>
                <a:spcPts val="0"/>
              </a:spcAft>
              <a:buFont typeface="Wingdings 2"/>
              <a:buNone/>
              <a:defRPr/>
            </a:pPr>
            <a:r>
              <a:rPr lang="en-US" sz="1600" dirty="0" smtClean="0">
                <a:solidFill>
                  <a:schemeClr val="accent6">
                    <a:lumMod val="50000"/>
                  </a:schemeClr>
                </a:solidFill>
                <a:latin typeface="Century Gothic" pitchFamily="34" charset="0"/>
              </a:rPr>
              <a:t>July 11th, 2012</a:t>
            </a:r>
          </a:p>
          <a:p>
            <a:pPr marL="0" indent="0" algn="ctr" fontAlgn="auto">
              <a:spcAft>
                <a:spcPts val="0"/>
              </a:spcAft>
              <a:buFont typeface="Wingdings 2"/>
              <a:buNone/>
              <a:defRPr/>
            </a:pPr>
            <a:r>
              <a:rPr lang="en-US" sz="1600" dirty="0" smtClean="0">
                <a:solidFill>
                  <a:schemeClr val="accent6">
                    <a:lumMod val="50000"/>
                  </a:schemeClr>
                </a:solidFill>
                <a:latin typeface="Century Gothic" pitchFamily="34" charset="0"/>
              </a:rPr>
              <a:t>10:00 am – 12:00 pm</a:t>
            </a:r>
          </a:p>
          <a:p>
            <a:pPr algn="ctr" fontAlgn="auto">
              <a:spcAft>
                <a:spcPts val="0"/>
              </a:spcAft>
              <a:defRPr/>
            </a:pPr>
            <a:r>
              <a:rPr lang="en-US" sz="1600" dirty="0" smtClean="0">
                <a:solidFill>
                  <a:schemeClr val="accent6">
                    <a:lumMod val="50000"/>
                  </a:schemeClr>
                </a:solidFill>
                <a:latin typeface="Century Gothic" pitchFamily="34" charset="0"/>
              </a:rPr>
              <a:t> </a:t>
            </a:r>
            <a:endParaRPr lang="en-US" sz="1600" dirty="0">
              <a:solidFill>
                <a:schemeClr val="accent6">
                  <a:lumMod val="50000"/>
                </a:schemeClr>
              </a:solidFill>
              <a:latin typeface="Century Gothic" pitchFamily="34" charset="0"/>
            </a:endParaRPr>
          </a:p>
          <a:p>
            <a:pPr algn="ctr" fontAlgn="auto">
              <a:spcAft>
                <a:spcPts val="0"/>
              </a:spcAft>
              <a:defRPr/>
            </a:pPr>
            <a:endParaRPr lang="en-US" sz="3600" b="0" dirty="0">
              <a:solidFill>
                <a:schemeClr val="accent6">
                  <a:lumMod val="50000"/>
                </a:schemeClr>
              </a:solidFill>
              <a:latin typeface="Century Gothic" pitchFamily="34" charset="0"/>
            </a:endParaRPr>
          </a:p>
          <a:p>
            <a:pPr algn="ctr" fontAlgn="auto">
              <a:spcAft>
                <a:spcPts val="0"/>
              </a:spcAft>
              <a:defRPr/>
            </a:pPr>
            <a:endParaRPr lang="en-US" sz="3600" b="0" dirty="0">
              <a:solidFill>
                <a:schemeClr val="accent6">
                  <a:lumMod val="50000"/>
                </a:schemeClr>
              </a:solidFill>
              <a:latin typeface="Century Gothic" pitchFamily="34" charset="0"/>
            </a:endParaRPr>
          </a:p>
          <a:p>
            <a:pPr algn="ctr" fontAlgn="auto">
              <a:spcAft>
                <a:spcPts val="0"/>
              </a:spcAft>
              <a:defRPr/>
            </a:pPr>
            <a:endParaRPr lang="en-US" sz="3600" b="0" dirty="0">
              <a:solidFill>
                <a:schemeClr val="accent6">
                  <a:lumMod val="50000"/>
                </a:schemeClr>
              </a:solidFill>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r>
              <a:rPr lang="en-US" sz="4400" dirty="0">
                <a:solidFill>
                  <a:schemeClr val="accent6">
                    <a:lumMod val="50000"/>
                  </a:schemeClr>
                </a:solidFill>
                <a:latin typeface="Century Gothic" pitchFamily="34" charset="0"/>
              </a:rPr>
              <a:t>REGULATORY COMPLIANCE</a:t>
            </a:r>
          </a:p>
          <a:p>
            <a:pPr algn="ctr" fontAlgn="auto">
              <a:spcAft>
                <a:spcPts val="0"/>
              </a:spcAft>
              <a:defRPr/>
            </a:pPr>
            <a:r>
              <a:rPr lang="en-US" sz="3600" dirty="0">
                <a:solidFill>
                  <a:schemeClr val="accent6">
                    <a:lumMod val="50000"/>
                  </a:schemeClr>
                </a:solidFill>
                <a:latin typeface="Century Gothic" pitchFamily="34" charset="0"/>
              </a:rPr>
              <a:t>June 8, 2011</a:t>
            </a:r>
          </a:p>
          <a:p>
            <a:pPr algn="ctr" fontAlgn="auto">
              <a:spcAft>
                <a:spcPts val="0"/>
              </a:spcAft>
              <a:defRPr/>
            </a:pPr>
            <a:r>
              <a:rPr lang="en-US" sz="3600" dirty="0">
                <a:solidFill>
                  <a:schemeClr val="accent6">
                    <a:lumMod val="50000"/>
                  </a:schemeClr>
                </a:solidFill>
                <a:latin typeface="Century Gothic" pitchFamily="34" charset="0"/>
              </a:rPr>
              <a:t>10:00 am to 12:00 pm</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grpSp>
        <p:nvGrpSpPr>
          <p:cNvPr id="139270" name="Group 7"/>
          <p:cNvGrpSpPr>
            <a:grpSpLocks/>
          </p:cNvGrpSpPr>
          <p:nvPr/>
        </p:nvGrpSpPr>
        <p:grpSpPr bwMode="auto">
          <a:xfrm>
            <a:off x="2286000" y="2463800"/>
            <a:ext cx="5135563" cy="2254250"/>
            <a:chOff x="2819400" y="609600"/>
            <a:chExt cx="5136054" cy="2254190"/>
          </a:xfrm>
        </p:grpSpPr>
        <p:pic>
          <p:nvPicPr>
            <p:cNvPr id="139271" name="Picture 10" descr="Picture1.png"/>
            <p:cNvPicPr>
              <a:picLocks noChangeAspect="1"/>
            </p:cNvPicPr>
            <p:nvPr/>
          </p:nvPicPr>
          <p:blipFill>
            <a:blip r:embed="rId3" cstate="print"/>
            <a:srcRect b="18932"/>
            <a:stretch>
              <a:fillRect/>
            </a:stretch>
          </p:blipFill>
          <p:spPr bwMode="auto">
            <a:xfrm>
              <a:off x="2819400" y="609600"/>
              <a:ext cx="5136054" cy="2051500"/>
            </a:xfrm>
            <a:prstGeom prst="rect">
              <a:avLst/>
            </a:prstGeom>
            <a:noFill/>
            <a:ln w="9525">
              <a:noFill/>
              <a:miter lim="800000"/>
              <a:headEnd/>
              <a:tailEnd/>
            </a:ln>
          </p:spPr>
        </p:pic>
        <p:sp>
          <p:nvSpPr>
            <p:cNvPr id="13" name="TextBox 12"/>
            <p:cNvSpPr txBox="1"/>
            <p:nvPr/>
          </p:nvSpPr>
          <p:spPr>
            <a:xfrm>
              <a:off x="3173447" y="2617735"/>
              <a:ext cx="4420023" cy="246055"/>
            </a:xfrm>
            <a:prstGeom prst="rect">
              <a:avLst/>
            </a:prstGeom>
            <a:noFill/>
          </p:spPr>
          <p:txBody>
            <a:bodyPr>
              <a:spAutoFit/>
            </a:bodyPr>
            <a:lstStyle/>
            <a:p>
              <a:pPr algn="ctr" fontAlgn="auto">
                <a:spcBef>
                  <a:spcPts val="0"/>
                </a:spcBef>
                <a:spcAft>
                  <a:spcPts val="0"/>
                </a:spcAft>
                <a:defRPr/>
              </a:pPr>
              <a:r>
                <a:rPr lang="en-US" sz="1000" b="0" dirty="0">
                  <a:solidFill>
                    <a:schemeClr val="accent6">
                      <a:lumMod val="50000"/>
                    </a:schemeClr>
                  </a:solidFill>
                  <a:latin typeface="Arial" pitchFamily="34" charset="0"/>
                  <a:cs typeface="Arial" pitchFamily="34" charset="0"/>
                </a:rPr>
                <a:t>Sponsored Programs Administration Resource &amp; Knowledge Series</a:t>
              </a:r>
            </a:p>
          </p:txBody>
        </p:sp>
        <p:cxnSp>
          <p:nvCxnSpPr>
            <p:cNvPr id="14" name="Straight Connector 13"/>
            <p:cNvCxnSpPr/>
            <p:nvPr/>
          </p:nvCxnSpPr>
          <p:spPr>
            <a:xfrm>
              <a:off x="3133755" y="2644721"/>
              <a:ext cx="4418435"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Date Placeholder 1"/>
          <p:cNvSpPr>
            <a:spLocks noGrp="1"/>
          </p:cNvSpPr>
          <p:nvPr>
            <p:ph type="dt" sz="half" idx="10"/>
          </p:nvPr>
        </p:nvSpPr>
        <p:spPr/>
        <p:txBody>
          <a:bodyPr/>
          <a:lstStyle/>
          <a:p>
            <a:pPr>
              <a:defRPr/>
            </a:pPr>
            <a:fld id="{C43209CE-C026-497C-B83A-A98BBE348656}" type="datetime1">
              <a:rPr lang="en-US" smtClean="0"/>
              <a:t>7/13/2012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regulations</a:t>
            </a:r>
          </a:p>
        </p:txBody>
      </p:sp>
      <p:sp>
        <p:nvSpPr>
          <p:cNvPr id="3" name="Content Placeholder 2"/>
          <p:cNvSpPr>
            <a:spLocks noGrp="1"/>
          </p:cNvSpPr>
          <p:nvPr>
            <p:ph idx="1"/>
          </p:nvPr>
        </p:nvSpPr>
        <p:spPr/>
        <p:txBody>
          <a:bodyPr/>
          <a:lstStyle/>
          <a:p>
            <a:r>
              <a:rPr lang="en-US" dirty="0" smtClean="0"/>
              <a:t>1974 National Research Act</a:t>
            </a:r>
          </a:p>
          <a:p>
            <a:r>
              <a:rPr lang="en-US" dirty="0" smtClean="0"/>
              <a:t>1974- 45 CFR 46</a:t>
            </a:r>
          </a:p>
          <a:p>
            <a:r>
              <a:rPr lang="en-US" dirty="0" smtClean="0"/>
              <a:t>1981- 45 CFR 46 revised, 21 CFR 50, 21 CFR 56</a:t>
            </a:r>
          </a:p>
          <a:p>
            <a:pPr lvl="1"/>
            <a:r>
              <a:rPr lang="en-US" dirty="0" smtClean="0"/>
              <a:t>addresses consent and role of IRBs</a:t>
            </a:r>
          </a:p>
          <a:p>
            <a:r>
              <a:rPr lang="en-US" dirty="0" smtClean="0"/>
              <a:t>1991- “The Common Rule”</a:t>
            </a:r>
          </a:p>
          <a:p>
            <a:endParaRPr lang="en-US" dirty="0"/>
          </a:p>
        </p:txBody>
      </p:sp>
      <p:sp>
        <p:nvSpPr>
          <p:cNvPr id="4" name="Rectangle 3"/>
          <p:cNvSpPr/>
          <p:nvPr/>
        </p:nvSpPr>
        <p:spPr>
          <a:xfrm>
            <a:off x="3200400" y="6488668"/>
            <a:ext cx="3204723" cy="369332"/>
          </a:xfrm>
          <a:prstGeom prst="rect">
            <a:avLst/>
          </a:prstGeom>
        </p:spPr>
        <p:txBody>
          <a:bodyPr wrap="none">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5" name="Date Placeholder 4"/>
          <p:cNvSpPr>
            <a:spLocks noGrp="1"/>
          </p:cNvSpPr>
          <p:nvPr>
            <p:ph type="dt" sz="half" idx="10"/>
          </p:nvPr>
        </p:nvSpPr>
        <p:spPr/>
        <p:txBody>
          <a:bodyPr/>
          <a:lstStyle/>
          <a:p>
            <a:fld id="{16ECBD48-9C86-4BB8-B209-797F932C5914}" type="datetime1">
              <a:rPr lang="en-US" smtClean="0">
                <a:solidFill>
                  <a:srgbClr val="F0A22E">
                    <a:shade val="75000"/>
                  </a:srgbClr>
                </a:solidFill>
              </a:rPr>
              <a:t>7/13/2012</a:t>
            </a:fld>
            <a:endParaRPr lang="en-US">
              <a:solidFill>
                <a:srgbClr val="F0A22E">
                  <a:shade val="75000"/>
                </a:srgbClr>
              </a:solidFill>
            </a:endParaRPr>
          </a:p>
        </p:txBody>
      </p:sp>
    </p:spTree>
    <p:extLst>
      <p:ext uri="{BB962C8B-B14F-4D97-AF65-F5344CB8AC3E}">
        <p14:creationId xmlns:p14="http://schemas.microsoft.com/office/powerpoint/2010/main" val="2629496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8917</TotalTime>
  <Words>5016</Words>
  <Application>Microsoft Office PowerPoint</Application>
  <PresentationFormat>On-screen Show (4:3)</PresentationFormat>
  <Paragraphs>1028</Paragraphs>
  <Slides>81</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81</vt:i4>
      </vt:variant>
    </vt:vector>
  </HeadingPairs>
  <TitlesOfParts>
    <vt:vector size="85" baseType="lpstr">
      <vt:lpstr>Trek</vt:lpstr>
      <vt:lpstr>1_Trek</vt:lpstr>
      <vt:lpstr>Clip</vt:lpstr>
      <vt:lpstr>Acrobat Document</vt:lpstr>
      <vt:lpstr>PowerPoint Presentation</vt:lpstr>
      <vt:lpstr>PowerPoint Presentation</vt:lpstr>
      <vt:lpstr>Exploring Research Administration from Concept to Commercialization</vt:lpstr>
      <vt:lpstr>Exploring Research Administration from Concept to Commercialization</vt:lpstr>
      <vt:lpstr>IRB Overview</vt:lpstr>
      <vt:lpstr>IRB Function </vt:lpstr>
      <vt:lpstr>Why Do Human Research Subjects Need Protection?</vt:lpstr>
      <vt:lpstr>Ethical foundations</vt:lpstr>
      <vt:lpstr>Federal regulations</vt:lpstr>
      <vt:lpstr>Protective mechanisms established by “The Common Rule” </vt:lpstr>
      <vt:lpstr>Institutional Assurance </vt:lpstr>
      <vt:lpstr>Why is compliance important?</vt:lpstr>
      <vt:lpstr>UCF has received accreditation of its Human Research Protection Program</vt:lpstr>
      <vt:lpstr>AAHRPP accreditation offers benefits to researchers</vt:lpstr>
      <vt:lpstr>How do I know if a project needs IRB review?</vt:lpstr>
      <vt:lpstr>Criteria for IRB Approval</vt:lpstr>
      <vt:lpstr>IRB Review of Research</vt:lpstr>
      <vt:lpstr>Levels of review- Expedited (reviewed by Chair or IRB designated member)</vt:lpstr>
      <vt:lpstr>Minimal Risk Definition</vt:lpstr>
      <vt:lpstr>Full Board Protocol Review</vt:lpstr>
      <vt:lpstr>The IRB has the authority to: </vt:lpstr>
      <vt:lpstr>Required Training</vt:lpstr>
      <vt:lpstr>PowerPoint Presentation</vt:lpstr>
      <vt:lpstr>QUESTIONS ?</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IACUC </vt:lpstr>
      <vt:lpstr>IACUC </vt:lpstr>
      <vt:lpstr>PowerPoint Presentation</vt:lpstr>
      <vt:lpstr>PowerPoint Presentation</vt:lpstr>
      <vt:lpstr>IACUC </vt:lpstr>
      <vt:lpstr>IACUC </vt:lpstr>
      <vt:lpstr>PowerPoint Presentation</vt:lpstr>
      <vt:lpstr>Exploring Research Administration from Concept to Commercialization</vt:lpstr>
      <vt:lpstr>Objectives</vt:lpstr>
      <vt:lpstr>History</vt:lpstr>
      <vt:lpstr>“Structural Equation Model” of Export Controls</vt:lpstr>
      <vt:lpstr>University Export Compliance</vt:lpstr>
      <vt:lpstr>PowerPoint Presentation</vt:lpstr>
      <vt:lpstr>Export Controls</vt:lpstr>
      <vt:lpstr>General Concept #1: Exports</vt:lpstr>
      <vt:lpstr>General Concept #2: Foreign Person</vt:lpstr>
      <vt:lpstr>General Concept #3: Deemed Exports</vt:lpstr>
      <vt:lpstr>Primary Regulatory Regimes</vt:lpstr>
      <vt:lpstr>Control Lists</vt:lpstr>
      <vt:lpstr>PowerPoint Presentation</vt:lpstr>
      <vt:lpstr>Control Lists</vt:lpstr>
      <vt:lpstr>Control Lists</vt:lpstr>
      <vt:lpstr>Examples of Controlled Data</vt:lpstr>
      <vt:lpstr>Exemptions, Exceptions, Exclusions</vt:lpstr>
      <vt:lpstr>Exclusion to Controls</vt:lpstr>
      <vt:lpstr>Exemptions to Controls</vt:lpstr>
      <vt:lpstr>Exceptions to Controls</vt:lpstr>
      <vt:lpstr>Objectives</vt:lpstr>
      <vt:lpstr>Export Controls Unrelated to Research</vt:lpstr>
      <vt:lpstr>Deemed Exports / Tech Transfer</vt:lpstr>
      <vt:lpstr>Key Areas for Review</vt:lpstr>
      <vt:lpstr>PowerPoint Presentation</vt:lpstr>
      <vt:lpstr>Brookings Institution Guidance</vt:lpstr>
      <vt:lpstr>Countries of Concern</vt:lpstr>
      <vt:lpstr>Penalties</vt:lpstr>
      <vt:lpstr>Penalties</vt:lpstr>
      <vt:lpstr>Penalties</vt:lpstr>
      <vt:lpstr>Suspicious Contacts</vt:lpstr>
      <vt:lpstr>PowerPoint Presentation</vt:lpstr>
      <vt:lpstr>Exploring Research Administration from Concept to Commercialization</vt:lpstr>
      <vt:lpstr>3 Goals </vt:lpstr>
      <vt:lpstr>Program Areas</vt:lpstr>
      <vt:lpstr>Laboratory Safety</vt:lpstr>
      <vt:lpstr>Special Licenses/Issues</vt:lpstr>
      <vt:lpstr>Hazardous Waste</vt:lpstr>
      <vt:lpstr>Biological Safety</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356</cp:revision>
  <cp:lastPrinted>2012-06-26T20:34:17Z</cp:lastPrinted>
  <dcterms:created xsi:type="dcterms:W3CDTF">2011-04-10T19:45:53Z</dcterms:created>
  <dcterms:modified xsi:type="dcterms:W3CDTF">2012-07-13T13:23:31Z</dcterms:modified>
</cp:coreProperties>
</file>